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0" r:id="rId1"/>
    <p:sldMasterId id="2147484475" r:id="rId2"/>
    <p:sldMasterId id="2147484757" r:id="rId3"/>
  </p:sldMasterIdLst>
  <p:notesMasterIdLst>
    <p:notesMasterId r:id="rId29"/>
  </p:notesMasterIdLst>
  <p:handoutMasterIdLst>
    <p:handoutMasterId r:id="rId30"/>
  </p:handoutMasterIdLst>
  <p:sldIdLst>
    <p:sldId id="256" r:id="rId4"/>
    <p:sldId id="279" r:id="rId5"/>
    <p:sldId id="282" r:id="rId6"/>
    <p:sldId id="268" r:id="rId7"/>
    <p:sldId id="280" r:id="rId8"/>
    <p:sldId id="266" r:id="rId9"/>
    <p:sldId id="294" r:id="rId10"/>
    <p:sldId id="285" r:id="rId11"/>
    <p:sldId id="287" r:id="rId12"/>
    <p:sldId id="289" r:id="rId13"/>
    <p:sldId id="295" r:id="rId14"/>
    <p:sldId id="265" r:id="rId15"/>
    <p:sldId id="288" r:id="rId16"/>
    <p:sldId id="263" r:id="rId17"/>
    <p:sldId id="262" r:id="rId18"/>
    <p:sldId id="274" r:id="rId19"/>
    <p:sldId id="296" r:id="rId20"/>
    <p:sldId id="276" r:id="rId21"/>
    <p:sldId id="292" r:id="rId22"/>
    <p:sldId id="297" r:id="rId23"/>
    <p:sldId id="257" r:id="rId24"/>
    <p:sldId id="278" r:id="rId25"/>
    <p:sldId id="264" r:id="rId26"/>
    <p:sldId id="291" r:id="rId27"/>
    <p:sldId id="286" r:id="rId28"/>
  </p:sldIdLst>
  <p:sldSz cx="12192000" cy="6858000"/>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EAF0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72899" autoAdjust="0"/>
  </p:normalViewPr>
  <p:slideViewPr>
    <p:cSldViewPr snapToGrid="0">
      <p:cViewPr>
        <p:scale>
          <a:sx n="70" d="100"/>
          <a:sy n="70" d="100"/>
        </p:scale>
        <p:origin x="-1380" y="-18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4" d="100"/>
          <a:sy n="54" d="100"/>
        </p:scale>
        <p:origin x="2820" y="3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Roora\Documents\Masterarbeit\Recherche\Recherche%20allgemein\GV\Menge%20an%20Lebensmittel%20die%20weggegscmisse%20werden%20nach%20Bereich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3092710322314232E-3"/>
          <c:y val="2.4984255738448286E-2"/>
          <c:w val="0.94919603729090873"/>
          <c:h val="0.93129329671926719"/>
        </c:manualLayout>
      </c:layout>
      <c:barChart>
        <c:barDir val="col"/>
        <c:grouping val="stacked"/>
        <c:varyColors val="0"/>
        <c:ser>
          <c:idx val="0"/>
          <c:order val="0"/>
          <c:tx>
            <c:strRef>
              <c:f>'Abfall nach Bereichen WSK'!$B$11</c:f>
              <c:strCache>
                <c:ptCount val="1"/>
                <c:pt idx="0">
                  <c:v>Handel</c:v>
                </c:pt>
              </c:strCache>
            </c:strRef>
          </c:tx>
          <c:spPr>
            <a:solidFill>
              <a:schemeClr val="accent1"/>
            </a:solidFill>
            <a:ln>
              <a:noFill/>
            </a:ln>
            <a:effectLst/>
          </c:spPr>
          <c:invertIfNegative val="0"/>
          <c:dLbls>
            <c:dLbl>
              <c:idx val="0"/>
              <c:layout/>
              <c:tx>
                <c:rich>
                  <a:bodyPr/>
                  <a:lstStyle/>
                  <a:p>
                    <a:r>
                      <a:rPr lang="en-US"/>
                      <a:t>5%</a:t>
                    </a:r>
                    <a:endParaRPr lang="en-US" dirty="0"/>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75E0-4845-944D-26223B53D24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de-DE"/>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'Abfall nach Bereichen WSK'!$C$11</c:f>
              <c:numCache>
                <c:formatCode>#,##0</c:formatCode>
                <c:ptCount val="1"/>
                <c:pt idx="0">
                  <c:v>550000</c:v>
                </c:pt>
              </c:numCache>
            </c:numRef>
          </c:val>
          <c:extLst xmlns:c16r2="http://schemas.microsoft.com/office/drawing/2015/06/chart">
            <c:ext xmlns:c16="http://schemas.microsoft.com/office/drawing/2014/chart" uri="{C3380CC4-5D6E-409C-BE32-E72D297353CC}">
              <c16:uniqueId val="{00000001-75E0-4845-944D-26223B53D240}"/>
            </c:ext>
          </c:extLst>
        </c:ser>
        <c:ser>
          <c:idx val="1"/>
          <c:order val="1"/>
          <c:tx>
            <c:strRef>
              <c:f>'Abfall nach Bereichen WSK'!$B$12</c:f>
              <c:strCache>
                <c:ptCount val="1"/>
                <c:pt idx="0">
                  <c:v>Industrie</c:v>
                </c:pt>
              </c:strCache>
            </c:strRef>
          </c:tx>
          <c:spPr>
            <a:solidFill>
              <a:schemeClr val="accent2"/>
            </a:solidFill>
            <a:ln>
              <a:noFill/>
            </a:ln>
            <a:effectLst/>
          </c:spPr>
          <c:invertIfNegative val="0"/>
          <c:dLbls>
            <c:dLbl>
              <c:idx val="0"/>
              <c:layout/>
              <c:tx>
                <c:rich>
                  <a:bodyPr/>
                  <a:lstStyle/>
                  <a:p>
                    <a:r>
                      <a:rPr lang="en-US" dirty="0"/>
                      <a:t>17%</a:t>
                    </a:r>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75E0-4845-944D-26223B53D24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de-DE"/>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'Abfall nach Bereichen WSK'!$C$12</c:f>
              <c:numCache>
                <c:formatCode>#,##0</c:formatCode>
                <c:ptCount val="1"/>
                <c:pt idx="0">
                  <c:v>1850000</c:v>
                </c:pt>
              </c:numCache>
            </c:numRef>
          </c:val>
          <c:extLst xmlns:c16r2="http://schemas.microsoft.com/office/drawing/2015/06/chart">
            <c:ext xmlns:c16="http://schemas.microsoft.com/office/drawing/2014/chart" uri="{C3380CC4-5D6E-409C-BE32-E72D297353CC}">
              <c16:uniqueId val="{00000003-75E0-4845-944D-26223B53D240}"/>
            </c:ext>
          </c:extLst>
        </c:ser>
        <c:ser>
          <c:idx val="2"/>
          <c:order val="2"/>
          <c:tx>
            <c:strRef>
              <c:f>'Abfall nach Bereichen WSK'!$B$13</c:f>
              <c:strCache>
                <c:ptCount val="1"/>
                <c:pt idx="0">
                  <c:v>Großverbraucher</c:v>
                </c:pt>
              </c:strCache>
            </c:strRef>
          </c:tx>
          <c:spPr>
            <a:solidFill>
              <a:schemeClr val="accent3"/>
            </a:solidFill>
            <a:ln>
              <a:noFill/>
            </a:ln>
            <a:effectLst/>
          </c:spPr>
          <c:invertIfNegative val="0"/>
          <c:dLbls>
            <c:dLbl>
              <c:idx val="0"/>
              <c:layout/>
              <c:tx>
                <c:rich>
                  <a:bodyPr/>
                  <a:lstStyle/>
                  <a:p>
                    <a:r>
                      <a:rPr lang="en-US" dirty="0"/>
                      <a:t>17%</a:t>
                    </a:r>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75E0-4845-944D-26223B53D24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mn-lt"/>
                    <a:ea typeface="+mn-ea"/>
                    <a:cs typeface="+mn-cs"/>
                  </a:defRPr>
                </a:pPr>
                <a:endParaRPr lang="de-DE"/>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'Abfall nach Bereichen WSK'!$C$13</c:f>
              <c:numCache>
                <c:formatCode>#,##0</c:formatCode>
                <c:ptCount val="1"/>
                <c:pt idx="0">
                  <c:v>1900000</c:v>
                </c:pt>
              </c:numCache>
            </c:numRef>
          </c:val>
          <c:extLst xmlns:c16r2="http://schemas.microsoft.com/office/drawing/2015/06/chart">
            <c:ext xmlns:c16="http://schemas.microsoft.com/office/drawing/2014/chart" uri="{C3380CC4-5D6E-409C-BE32-E72D297353CC}">
              <c16:uniqueId val="{00000005-75E0-4845-944D-26223B53D240}"/>
            </c:ext>
          </c:extLst>
        </c:ser>
        <c:ser>
          <c:idx val="3"/>
          <c:order val="3"/>
          <c:tx>
            <c:strRef>
              <c:f>'Abfall nach Bereichen WSK'!$B$14</c:f>
              <c:strCache>
                <c:ptCount val="1"/>
                <c:pt idx="0">
                  <c:v>Haushalte</c:v>
                </c:pt>
              </c:strCache>
            </c:strRef>
          </c:tx>
          <c:spPr>
            <a:solidFill>
              <a:schemeClr val="accent4"/>
            </a:solidFill>
            <a:ln>
              <a:noFill/>
            </a:ln>
            <a:effectLst/>
          </c:spPr>
          <c:invertIfNegative val="0"/>
          <c:dLbls>
            <c:dLbl>
              <c:idx val="0"/>
              <c:layout>
                <c:manualLayout>
                  <c:x val="1.4583335725612816E-2"/>
                  <c:y val="-9.3740196952828512E-3"/>
                </c:manualLayout>
              </c:layout>
              <c:tx>
                <c:rich>
                  <a:bodyPr/>
                  <a:lstStyle/>
                  <a:p>
                    <a:r>
                      <a:rPr lang="en-US" dirty="0">
                        <a:solidFill>
                          <a:schemeClr val="tx1"/>
                        </a:solidFill>
                      </a:rPr>
                      <a:t>61%</a:t>
                    </a:r>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9882479748875723"/>
                      <c:h val="0.19244862434415691"/>
                    </c:manualLayout>
                  </c15:layout>
                </c:ext>
                <c:ext xmlns:c16="http://schemas.microsoft.com/office/drawing/2014/chart" uri="{C3380CC4-5D6E-409C-BE32-E72D297353CC}">
                  <c16:uniqueId val="{00000006-75E0-4845-944D-26223B53D240}"/>
                </c:ext>
              </c:extLst>
            </c:dLbl>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'Abfall nach Bereichen WSK'!$C$14</c:f>
              <c:numCache>
                <c:formatCode>#,##0</c:formatCode>
                <c:ptCount val="1"/>
                <c:pt idx="0">
                  <c:v>6670000</c:v>
                </c:pt>
              </c:numCache>
            </c:numRef>
          </c:val>
          <c:extLst xmlns:c16r2="http://schemas.microsoft.com/office/drawing/2015/06/chart">
            <c:ext xmlns:c16="http://schemas.microsoft.com/office/drawing/2014/chart" uri="{C3380CC4-5D6E-409C-BE32-E72D297353CC}">
              <c16:uniqueId val="{00000007-75E0-4845-944D-26223B53D240}"/>
            </c:ext>
          </c:extLst>
        </c:ser>
        <c:dLbls>
          <c:showLegendKey val="0"/>
          <c:showVal val="0"/>
          <c:showCatName val="0"/>
          <c:showSerName val="0"/>
          <c:showPercent val="0"/>
          <c:showBubbleSize val="0"/>
        </c:dLbls>
        <c:gapWidth val="150"/>
        <c:overlap val="100"/>
        <c:axId val="4348160"/>
        <c:axId val="9478144"/>
      </c:barChart>
      <c:catAx>
        <c:axId val="4348160"/>
        <c:scaling>
          <c:orientation val="minMax"/>
        </c:scaling>
        <c:delete val="1"/>
        <c:axPos val="b"/>
        <c:numFmt formatCode="General" sourceLinked="1"/>
        <c:majorTickMark val="none"/>
        <c:minorTickMark val="none"/>
        <c:tickLblPos val="nextTo"/>
        <c:crossAx val="9478144"/>
        <c:crosses val="autoZero"/>
        <c:auto val="1"/>
        <c:lblAlgn val="ctr"/>
        <c:lblOffset val="100"/>
        <c:noMultiLvlLbl val="0"/>
      </c:catAx>
      <c:valAx>
        <c:axId val="9478144"/>
        <c:scaling>
          <c:orientation val="minMax"/>
        </c:scaling>
        <c:delete val="1"/>
        <c:axPos val="l"/>
        <c:numFmt formatCode="#,##0" sourceLinked="1"/>
        <c:majorTickMark val="none"/>
        <c:minorTickMark val="none"/>
        <c:tickLblPos val="nextTo"/>
        <c:crossAx val="4348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3076575" cy="51276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4021139" y="1"/>
            <a:ext cx="3076575" cy="512763"/>
          </a:xfrm>
          <a:prstGeom prst="rect">
            <a:avLst/>
          </a:prstGeom>
        </p:spPr>
        <p:txBody>
          <a:bodyPr vert="horz" lIns="91440" tIns="45720" rIns="91440" bIns="45720" rtlCol="0"/>
          <a:lstStyle>
            <a:lvl1pPr algn="r">
              <a:defRPr sz="1200"/>
            </a:lvl1pPr>
          </a:lstStyle>
          <a:p>
            <a:fld id="{CE7C361C-FE56-45CB-9F47-A3AF6A268E2E}" type="datetime1">
              <a:rPr lang="de-DE" smtClean="0"/>
              <a:t>07.11.2016</a:t>
            </a:fld>
            <a:endParaRPr lang="de-DE"/>
          </a:p>
        </p:txBody>
      </p:sp>
      <p:sp>
        <p:nvSpPr>
          <p:cNvPr id="4" name="Fußzeilenplatzhalter 3"/>
          <p:cNvSpPr>
            <a:spLocks noGrp="1"/>
          </p:cNvSpPr>
          <p:nvPr>
            <p:ph type="ftr" sz="quarter" idx="2"/>
          </p:nvPr>
        </p:nvSpPr>
        <p:spPr>
          <a:xfrm>
            <a:off x="1" y="9721851"/>
            <a:ext cx="3076575" cy="51276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4021139" y="9721851"/>
            <a:ext cx="3076575" cy="512763"/>
          </a:xfrm>
          <a:prstGeom prst="rect">
            <a:avLst/>
          </a:prstGeom>
        </p:spPr>
        <p:txBody>
          <a:bodyPr vert="horz" lIns="91440" tIns="45720" rIns="91440" bIns="45720" rtlCol="0" anchor="b"/>
          <a:lstStyle>
            <a:lvl1pPr algn="r">
              <a:defRPr sz="1200"/>
            </a:lvl1pPr>
          </a:lstStyle>
          <a:p>
            <a:fld id="{A7307F0E-6C20-4A52-A74F-BF27C1D432A2}" type="slidenum">
              <a:rPr lang="de-DE" smtClean="0"/>
              <a:t>‹Nr.›</a:t>
            </a:fld>
            <a:endParaRPr lang="de-DE"/>
          </a:p>
        </p:txBody>
      </p:sp>
    </p:spTree>
    <p:extLst>
      <p:ext uri="{BB962C8B-B14F-4D97-AF65-F5344CB8AC3E}">
        <p14:creationId xmlns:p14="http://schemas.microsoft.com/office/powerpoint/2010/main" val="60628936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6363" cy="513508"/>
          </a:xfrm>
          <a:prstGeom prst="rect">
            <a:avLst/>
          </a:prstGeom>
        </p:spPr>
        <p:txBody>
          <a:bodyPr vert="horz" lIns="99048" tIns="49524" rIns="99048" bIns="49524" rtlCol="0"/>
          <a:lstStyle>
            <a:lvl1pPr algn="l">
              <a:defRPr sz="1300"/>
            </a:lvl1pPr>
          </a:lstStyle>
          <a:p>
            <a:endParaRPr lang="de-DE"/>
          </a:p>
        </p:txBody>
      </p:sp>
      <p:sp>
        <p:nvSpPr>
          <p:cNvPr id="3" name="Datumsplatzhalter 2"/>
          <p:cNvSpPr>
            <a:spLocks noGrp="1"/>
          </p:cNvSpPr>
          <p:nvPr>
            <p:ph type="dt" idx="1"/>
          </p:nvPr>
        </p:nvSpPr>
        <p:spPr>
          <a:xfrm>
            <a:off x="4021295" y="0"/>
            <a:ext cx="3076363" cy="513508"/>
          </a:xfrm>
          <a:prstGeom prst="rect">
            <a:avLst/>
          </a:prstGeom>
        </p:spPr>
        <p:txBody>
          <a:bodyPr vert="horz" lIns="99048" tIns="49524" rIns="99048" bIns="49524" rtlCol="0"/>
          <a:lstStyle>
            <a:lvl1pPr algn="r">
              <a:defRPr sz="1300"/>
            </a:lvl1pPr>
          </a:lstStyle>
          <a:p>
            <a:fld id="{708D1ADC-AD48-497D-90EC-70BAFD0A5D1E}" type="datetime1">
              <a:rPr lang="de-DE" smtClean="0"/>
              <a:t>07.11.2016</a:t>
            </a:fld>
            <a:endParaRPr lang="de-DE"/>
          </a:p>
        </p:txBody>
      </p:sp>
      <p:sp>
        <p:nvSpPr>
          <p:cNvPr id="4" name="Folienbildplatzhalter 3"/>
          <p:cNvSpPr>
            <a:spLocks noGrp="1" noRot="1" noChangeAspect="1"/>
          </p:cNvSpPr>
          <p:nvPr>
            <p:ph type="sldImg" idx="2"/>
          </p:nvPr>
        </p:nvSpPr>
        <p:spPr>
          <a:xfrm>
            <a:off x="481013" y="1279525"/>
            <a:ext cx="6137275" cy="3452813"/>
          </a:xfrm>
          <a:prstGeom prst="rect">
            <a:avLst/>
          </a:prstGeom>
          <a:noFill/>
          <a:ln w="12700">
            <a:solidFill>
              <a:prstClr val="black"/>
            </a:solidFill>
          </a:ln>
        </p:spPr>
        <p:txBody>
          <a:bodyPr vert="horz" lIns="99048" tIns="49524" rIns="99048" bIns="49524" rtlCol="0" anchor="ctr"/>
          <a:lstStyle/>
          <a:p>
            <a:endParaRPr lang="de-DE"/>
          </a:p>
        </p:txBody>
      </p:sp>
      <p:sp>
        <p:nvSpPr>
          <p:cNvPr id="5" name="Notizenplatzhalter 4"/>
          <p:cNvSpPr>
            <a:spLocks noGrp="1"/>
          </p:cNvSpPr>
          <p:nvPr>
            <p:ph type="body" sz="quarter" idx="3"/>
          </p:nvPr>
        </p:nvSpPr>
        <p:spPr>
          <a:xfrm>
            <a:off x="709930" y="4925408"/>
            <a:ext cx="5679440" cy="4029878"/>
          </a:xfrm>
          <a:prstGeom prst="rect">
            <a:avLst/>
          </a:prstGeom>
        </p:spPr>
        <p:txBody>
          <a:bodyPr vert="horz" lIns="99048" tIns="49524" rIns="99048" bIns="49524"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721108"/>
            <a:ext cx="3076363" cy="513507"/>
          </a:xfrm>
          <a:prstGeom prst="rect">
            <a:avLst/>
          </a:prstGeom>
        </p:spPr>
        <p:txBody>
          <a:bodyPr vert="horz" lIns="99048" tIns="49524" rIns="99048" bIns="49524" rtlCol="0" anchor="b"/>
          <a:lstStyle>
            <a:lvl1pPr algn="l">
              <a:defRPr sz="1300"/>
            </a:lvl1pPr>
          </a:lstStyle>
          <a:p>
            <a:endParaRPr lang="de-DE"/>
          </a:p>
        </p:txBody>
      </p:sp>
      <p:sp>
        <p:nvSpPr>
          <p:cNvPr id="7" name="Foliennummernplatzhalter 6"/>
          <p:cNvSpPr>
            <a:spLocks noGrp="1"/>
          </p:cNvSpPr>
          <p:nvPr>
            <p:ph type="sldNum" sz="quarter" idx="5"/>
          </p:nvPr>
        </p:nvSpPr>
        <p:spPr>
          <a:xfrm>
            <a:off x="4021295" y="9721108"/>
            <a:ext cx="3076363" cy="513507"/>
          </a:xfrm>
          <a:prstGeom prst="rect">
            <a:avLst/>
          </a:prstGeom>
        </p:spPr>
        <p:txBody>
          <a:bodyPr vert="horz" lIns="99048" tIns="49524" rIns="99048" bIns="49524" rtlCol="0" anchor="b"/>
          <a:lstStyle>
            <a:lvl1pPr algn="r">
              <a:defRPr sz="1300"/>
            </a:lvl1pPr>
          </a:lstStyle>
          <a:p>
            <a:fld id="{CC79EADD-54BA-4109-92AF-63D9CFDB562B}" type="slidenum">
              <a:rPr lang="de-DE" smtClean="0"/>
              <a:t>‹Nr.›</a:t>
            </a:fld>
            <a:endParaRPr lang="de-DE"/>
          </a:p>
        </p:txBody>
      </p:sp>
    </p:spTree>
    <p:extLst>
      <p:ext uri="{BB962C8B-B14F-4D97-AF65-F5344CB8AC3E}">
        <p14:creationId xmlns:p14="http://schemas.microsoft.com/office/powerpoint/2010/main" val="131376318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Titelfolie, die die Thematik zeigt, mit der sich der Betrieb jetzt und in Zukunft beschäftigen will. Das Hintergrundbild zeigt eine Großküche einer Mensa.</a:t>
            </a:r>
          </a:p>
          <a:p>
            <a:pPr defTabSz="990478">
              <a:defRPr/>
            </a:pPr>
            <a:endParaRPr lang="de-DE" sz="1300" dirty="0"/>
          </a:p>
          <a:p>
            <a:pPr defTabSz="990478">
              <a:defRPr/>
            </a:pPr>
            <a:r>
              <a:rPr lang="de-DE" sz="1300" u="sng" dirty="0"/>
              <a:t>Inhalt: </a:t>
            </a:r>
          </a:p>
          <a:p>
            <a:pPr marL="185715" indent="-185715" defTabSz="990478">
              <a:buFont typeface="Arial" panose="020B0604020202020204" pitchFamily="34" charset="0"/>
              <a:buChar char="•"/>
              <a:defRPr/>
            </a:pPr>
            <a:r>
              <a:rPr lang="de-DE" sz="1300" dirty="0"/>
              <a:t>Begrüßung und ggf. Vorstellung der eigenen Person, kurze Erläuterung zu dem Grund des Zusammentreffens.</a:t>
            </a:r>
          </a:p>
          <a:p>
            <a:pPr defTabSz="990478">
              <a:defRPr/>
            </a:pPr>
            <a:endParaRPr lang="de-DE" sz="1300" u="sng" dirty="0"/>
          </a:p>
          <a:p>
            <a:pPr defTabSz="990478">
              <a:defRPr/>
            </a:pPr>
            <a:r>
              <a:rPr lang="de-DE" sz="1300" u="sng" dirty="0"/>
              <a:t>Hinweise:</a:t>
            </a:r>
          </a:p>
          <a:p>
            <a:pPr marL="185715" indent="-185715" defTabSz="990478">
              <a:buFont typeface="Arial" panose="020B0604020202020204" pitchFamily="34" charset="0"/>
              <a:buChar char="•"/>
              <a:defRPr/>
            </a:pPr>
            <a:r>
              <a:rPr lang="de-DE" sz="1300" dirty="0"/>
              <a:t>Um die Schulung individueller und persönlicher zu gestalten, sollte der Name und das Logo (wenn vorhanden) auf der Titelfolie zu sehen sein. Beispielsweise: Lebensmittelabfälle im </a:t>
            </a:r>
            <a:r>
              <a:rPr lang="de-DE" sz="1300" dirty="0" err="1"/>
              <a:t>Hellmig</a:t>
            </a:r>
            <a:r>
              <a:rPr lang="de-DE" sz="1300" dirty="0"/>
              <a:t>-Krankenhaus gemeinsam reduzieren. Gleichzeitig könnte das Hintergrundbild durch ein Bild des Betriebes ersetzt werden.</a:t>
            </a:r>
          </a:p>
          <a:p>
            <a:pPr marL="185715" indent="-185715" defTabSz="990478">
              <a:buFont typeface="Arial" panose="020B0604020202020204" pitchFamily="34" charset="0"/>
              <a:buChar char="•"/>
              <a:defRPr/>
            </a:pPr>
            <a:r>
              <a:rPr lang="de-DE" sz="1300" dirty="0"/>
              <a:t>Das Layout der PowerPoint ist sehr neutral gestaltet und kann/sollte an das jeweilige Unternehmen angepasst werden.</a:t>
            </a:r>
          </a:p>
          <a:p>
            <a:pPr defTabSz="990478">
              <a:defRPr/>
            </a:pPr>
            <a:endParaRPr lang="de-DE" sz="1300" u="sng" dirty="0"/>
          </a:p>
          <a:p>
            <a:pPr defTabSz="990478">
              <a:defRPr/>
            </a:pPr>
            <a:r>
              <a:rPr lang="de-DE" sz="1300" u="sng" dirty="0"/>
              <a:t>Hintergrundinformationen:</a:t>
            </a:r>
          </a:p>
          <a:p>
            <a:pPr marL="185715" indent="-185715" defTabSz="990478">
              <a:buFont typeface="Arial" panose="020B0604020202020204" pitchFamily="34" charset="0"/>
              <a:buChar char="•"/>
              <a:defRPr/>
            </a:pPr>
            <a:r>
              <a:rPr lang="de-DE" sz="1300" dirty="0"/>
              <a:t>Die Schulung entstand im Rahmen des Projektes „Verluste in der Lebensmittelbranche vermeiden – Forschungstransfer in die KMU-Praxis“. Das Institut für nachhaltige Ernährung und Ernährungswirtschaft (iSuN) hat gemeinsam mit 11 Praxispartnern und sechs Multiplikatoren dieses Projekt im Juni 2015 gestartet. Ziel dieses Projektes ist es, eine Internet-Plattform für KMU´s im Bereich Handwerk, Industrie, Handel und Gastgewerbe zu initiieren auf der verschiedene Instrumente, Informationen und Best-Practise Beispiele zum Thema Verringerung von Lebensmittelabfällen aufgezeigt werden. Das Projekt wird vom Projektträger Deutsche Bundesstiftung Umwelt gefördert. </a:t>
            </a:r>
            <a:endParaRPr lang="de-DE" sz="1300" u="sng" dirty="0"/>
          </a:p>
          <a:p>
            <a:pPr marL="185715" indent="-185715">
              <a:buFont typeface="Arial" panose="020B0604020202020204" pitchFamily="34" charset="0"/>
              <a:buChar char="•"/>
            </a:pPr>
            <a:r>
              <a:rPr lang="de-DE" sz="1300" dirty="0"/>
              <a:t>Zielgruppe dieser Schulungseinheit sind alle Mitarbeiter, die in der Gemeinschaftsgastronomie tätig und am Prozess der Speisenversorgung beteiligt sind. Die Zielgruppe verfügt über keine bis geringe Kenntnisse zur hier vorliegender Thematik.</a:t>
            </a:r>
          </a:p>
          <a:p>
            <a:pPr marL="185715" indent="-185715">
              <a:buFont typeface="Arial" panose="020B0604020202020204" pitchFamily="34" charset="0"/>
              <a:buChar char="•"/>
            </a:pPr>
            <a:r>
              <a:rPr lang="de-DE" sz="1300" dirty="0"/>
              <a:t>Das Hauptziel der Schulungseinheit ist, die Mitarbeiter für die Themen Lebensmittelverschwendung und Lebensmittelabfallreduktion in der Gemeinschaftsgastronomie zu sensibilisieren. Gleichzeitig sollen sie während der Schulung motiviert werden, gemeinsam im Betrieb an dieser Problematik zu arbeiten. Letzteres sollte durch das Auftreten bzw. die Vortragsweise, die Wortwahl und die Stimme des Vortragenden unterstützt werden, da dies nur bedingt durch die Inhalte erfolgen kann.</a:t>
            </a:r>
          </a:p>
          <a:p>
            <a:pPr marL="185715" indent="-185715" defTabSz="990478">
              <a:buFont typeface="Arial" panose="020B0604020202020204" pitchFamily="34" charset="0"/>
              <a:buChar char="•"/>
              <a:defRPr/>
            </a:pPr>
            <a:r>
              <a:rPr lang="de-DE" sz="1300" dirty="0"/>
              <a:t>Die Schulung dient als Einführung in die Thematik Lebensmittelabfälle in der Gemeinschaftsgastronomie bzw. Lebensmittelverschwendung. Sie kann daher im Vorfeld einer Messung zum Einsatz kommen, damit die Mitarbeiter verstehen, warum im Betrieb die Lebensmittelabfälle gemessen werden oder im Vorfeld einer anderen Schulungseinheit, die sich z.B. konkreter auf eine Maßnahme bezieht. Die PowerPoint-Präsentation muss dann entsprechend angepasst werden.</a:t>
            </a:r>
          </a:p>
          <a:p>
            <a:pPr marL="185715" indent="-185715" defTabSz="990478">
              <a:buFont typeface="Arial" panose="020B0604020202020204" pitchFamily="34" charset="0"/>
              <a:buChar char="•"/>
              <a:defRPr/>
            </a:pPr>
            <a:r>
              <a:rPr lang="de-DE" sz="1300" dirty="0"/>
              <a:t>Die Anzahl der Teilnehmer ist durch die zur Verfügung stehenden Räumlichkeiten begrenzt. </a:t>
            </a:r>
          </a:p>
          <a:p>
            <a:pPr defTabSz="990478">
              <a:defRPr/>
            </a:pPr>
            <a:endParaRPr lang="de-DE" sz="1300" dirty="0"/>
          </a:p>
          <a:p>
            <a:pPr defTabSz="990478">
              <a:defRPr/>
            </a:pPr>
            <a:r>
              <a:rPr lang="de-DE" sz="1300" u="sng" dirty="0"/>
              <a:t>Zusatzinfo:</a:t>
            </a:r>
          </a:p>
          <a:p>
            <a:pPr marL="185715" indent="-185715" defTabSz="990478">
              <a:buFont typeface="Arial" panose="020B0604020202020204" pitchFamily="34" charset="0"/>
              <a:buChar char="•"/>
              <a:defRPr/>
            </a:pPr>
            <a:r>
              <a:rPr lang="de-DE" sz="1300" dirty="0"/>
              <a:t>In dieser Schulung wurde auf eine geschlechter-differenzierende Schreibweise verzichtet. Sämtliche Bezeichnungen wie Teilnehmer, Vortragender etc. sprechen alle männlichen und weiblichen Personen gleichberechtigt an.</a:t>
            </a:r>
          </a:p>
          <a:p>
            <a:pPr defTabSz="990478">
              <a:defRPr/>
            </a:pPr>
            <a:endParaRPr lang="de-DE" sz="1300" dirty="0"/>
          </a:p>
        </p:txBody>
      </p:sp>
    </p:spTree>
    <p:extLst>
      <p:ext uri="{BB962C8B-B14F-4D97-AF65-F5344CB8AC3E}">
        <p14:creationId xmlns:p14="http://schemas.microsoft.com/office/powerpoint/2010/main" val="1948100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Auf dieser Folie sind mögliche Ursachen der Ausgabe- und Tellerreste aufgezeigt. Die Auflistung ist nicht vollständig.</a:t>
            </a:r>
          </a:p>
          <a:p>
            <a:pPr defTabSz="990478">
              <a:defRPr/>
            </a:pPr>
            <a:endParaRPr lang="de-DE" sz="1300" dirty="0"/>
          </a:p>
          <a:p>
            <a:pPr defTabSz="990478">
              <a:defRPr/>
            </a:pPr>
            <a:r>
              <a:rPr lang="de-DE" sz="1300" u="sng" dirty="0"/>
              <a:t>Inhalt: </a:t>
            </a:r>
          </a:p>
          <a:p>
            <a:pPr marL="185715" indent="-185715" defTabSz="990478">
              <a:buFont typeface="Arial" panose="020B0604020202020204" pitchFamily="34" charset="0"/>
              <a:buChar char="•"/>
              <a:defRPr/>
            </a:pPr>
            <a:r>
              <a:rPr lang="de-DE" sz="1300" dirty="0"/>
              <a:t>Variante 1 (bei vorheriger Gruppenarbeit):</a:t>
            </a:r>
          </a:p>
          <a:p>
            <a:pPr marL="680954" lvl="1" indent="-185715" defTabSz="990478">
              <a:buFont typeface="Arial" panose="020B0604020202020204" pitchFamily="34" charset="0"/>
              <a:buChar char="•"/>
              <a:defRPr/>
            </a:pPr>
            <a:r>
              <a:rPr lang="de-DE" sz="1300" dirty="0"/>
              <a:t>Ausgabereste können z.B. zustande kommen, weil … (Punkte aufzählen); Gibt es ihrerseits noch Ergänzungen?</a:t>
            </a:r>
          </a:p>
          <a:p>
            <a:pPr marL="680954" lvl="1" indent="-185715" defTabSz="990478">
              <a:buFont typeface="Arial" panose="020B0604020202020204" pitchFamily="34" charset="0"/>
              <a:buChar char="•"/>
              <a:defRPr/>
            </a:pPr>
            <a:r>
              <a:rPr lang="de-DE" sz="1300" dirty="0"/>
              <a:t>Tellerreste können z.B. entstehen, weil … (Punkte aufzählen); Ist Ihnen noch etwas anderes eingefallen?</a:t>
            </a:r>
          </a:p>
          <a:p>
            <a:pPr marL="185715" indent="-185715" defTabSz="990478">
              <a:buFont typeface="Arial" panose="020B0604020202020204" pitchFamily="34" charset="0"/>
              <a:buChar char="•"/>
              <a:defRPr/>
            </a:pPr>
            <a:r>
              <a:rPr lang="de-DE" sz="1300" dirty="0"/>
              <a:t>Variante 2 ( bei vorheriger Gruppenarbeit): </a:t>
            </a:r>
          </a:p>
          <a:p>
            <a:pPr marL="680954" lvl="1" indent="-185715" defTabSz="990478">
              <a:buFont typeface="Arial" panose="020B0604020202020204" pitchFamily="34" charset="0"/>
              <a:buChar char="•"/>
              <a:defRPr/>
            </a:pPr>
            <a:r>
              <a:rPr lang="de-DE" sz="1300" dirty="0"/>
              <a:t>Gruppe 3 stellt bitte die Ergebnisse zu den Ausgaberesten mündlich vor.</a:t>
            </a:r>
          </a:p>
          <a:p>
            <a:pPr marL="680954" lvl="1" indent="-185715" defTabSz="990478">
              <a:buFont typeface="Arial" panose="020B0604020202020204" pitchFamily="34" charset="0"/>
              <a:buChar char="•"/>
              <a:defRPr/>
            </a:pPr>
            <a:r>
              <a:rPr lang="de-DE" sz="1300" dirty="0"/>
              <a:t>Gruppe 4 stellt bitte die Ergebnisse zu den Tellerresten vor.</a:t>
            </a:r>
          </a:p>
          <a:p>
            <a:pPr marL="680954" lvl="1" indent="-185715" defTabSz="990478">
              <a:buFont typeface="Arial" panose="020B0604020202020204" pitchFamily="34" charset="0"/>
              <a:buChar char="•"/>
              <a:defRPr/>
            </a:pPr>
            <a:r>
              <a:rPr lang="de-DE" sz="1300" dirty="0"/>
              <a:t>Ergänzung durch den Vortragenden</a:t>
            </a:r>
          </a:p>
          <a:p>
            <a:pPr marL="185715" indent="-185715" defTabSz="990478">
              <a:buFont typeface="Arial" panose="020B0604020202020204" pitchFamily="34" charset="0"/>
              <a:buChar char="•"/>
              <a:defRPr/>
            </a:pPr>
            <a:r>
              <a:rPr lang="de-DE" sz="1300" dirty="0"/>
              <a:t>Variante 3 (wenn keine Gruppenarbeit durchgeführt wird):</a:t>
            </a:r>
          </a:p>
          <a:p>
            <a:pPr marL="680954" lvl="1" indent="-185715" defTabSz="990478">
              <a:buFont typeface="Arial" panose="020B0604020202020204" pitchFamily="34" charset="0"/>
              <a:buChar char="•"/>
              <a:defRPr/>
            </a:pPr>
            <a:r>
              <a:rPr lang="de-DE" sz="1300" dirty="0"/>
              <a:t>Ausgabereste können z.B. entstehen, weil … (Punkte aufzählen)</a:t>
            </a:r>
          </a:p>
          <a:p>
            <a:pPr marL="680954" lvl="1" indent="-185715" defTabSz="990478">
              <a:buFont typeface="Arial" panose="020B0604020202020204" pitchFamily="34" charset="0"/>
              <a:buChar char="•"/>
              <a:defRPr/>
            </a:pPr>
            <a:r>
              <a:rPr lang="de-DE" sz="1300" dirty="0"/>
              <a:t>Tellerreste können z.B. entstehen, weil … (Punkte aufzählen)</a:t>
            </a:r>
          </a:p>
          <a:p>
            <a:pPr marL="185715" indent="-185715" defTabSz="990478">
              <a:buFont typeface="Arial" panose="020B0604020202020204" pitchFamily="34" charset="0"/>
              <a:buChar char="•"/>
              <a:defRPr/>
            </a:pPr>
            <a:r>
              <a:rPr lang="de-DE" sz="1300" dirty="0"/>
              <a:t>Für alle Varianten:</a:t>
            </a:r>
          </a:p>
          <a:p>
            <a:pPr marL="680954" lvl="1" indent="-185715" defTabSz="990478">
              <a:buFont typeface="Arial" panose="020B0604020202020204" pitchFamily="34" charset="0"/>
              <a:buChar char="•"/>
              <a:defRPr/>
            </a:pPr>
            <a:r>
              <a:rPr lang="de-DE" sz="1300" dirty="0"/>
              <a:t>Ergänzung zu „Gast hat wenig Hunger“: z.B. weil sich der </a:t>
            </a:r>
            <a:r>
              <a:rPr lang="de-DE" dirty="0"/>
              <a:t>Gast nicht wohl fühlt</a:t>
            </a:r>
            <a:r>
              <a:rPr lang="de-DE" baseline="0" dirty="0"/>
              <a:t> </a:t>
            </a:r>
            <a:r>
              <a:rPr lang="de-DE" dirty="0"/>
              <a:t>(z.B. im Krankenhaus)</a:t>
            </a:r>
            <a:endParaRPr lang="de-DE" sz="1300" dirty="0"/>
          </a:p>
          <a:p>
            <a:pPr marL="680954" lvl="1" indent="-185715" defTabSz="990478">
              <a:buFont typeface="Arial" panose="020B0604020202020204" pitchFamily="34" charset="0"/>
              <a:buChar char="•"/>
              <a:defRPr/>
            </a:pPr>
            <a:r>
              <a:rPr lang="de-DE" sz="1300" dirty="0"/>
              <a:t>Ergänzung zu „Das Essen schmeckt dem Gast nicht“ : </a:t>
            </a:r>
            <a:r>
              <a:rPr lang="de-DE" sz="1300" dirty="0" err="1"/>
              <a:t>z,B</a:t>
            </a:r>
            <a:r>
              <a:rPr lang="de-DE" sz="1300" dirty="0"/>
              <a:t>. weil es </a:t>
            </a:r>
            <a:r>
              <a:rPr lang="de-DE" dirty="0"/>
              <a:t>zu kalt, zu wenig/zu viel gewürzt, zu trocken, zu weich</a:t>
            </a:r>
            <a:r>
              <a:rPr lang="de-DE" baseline="0" dirty="0"/>
              <a:t> war oder generell eine</a:t>
            </a:r>
            <a:r>
              <a:rPr lang="de-DE" dirty="0"/>
              <a:t> Abneigung gegenüber bestimmte Lebensmittel</a:t>
            </a:r>
            <a:r>
              <a:rPr lang="de-DE" baseline="0" dirty="0"/>
              <a:t> besteht</a:t>
            </a:r>
          </a:p>
          <a:p>
            <a:pPr marL="680954" lvl="1" indent="-185715" defTabSz="990478">
              <a:buFont typeface="Arial" panose="020B0604020202020204" pitchFamily="34" charset="0"/>
              <a:buChar char="•"/>
              <a:defRPr/>
            </a:pPr>
            <a:r>
              <a:rPr lang="de-DE" baseline="0" dirty="0"/>
              <a:t>Ergänzung zu „Portion war zu groß“: </a:t>
            </a:r>
            <a:r>
              <a:rPr lang="de-DE" dirty="0"/>
              <a:t>Gast hat sich zu viel genommen, ihm wurde zu viel ausgeteilt</a:t>
            </a:r>
            <a:endParaRPr lang="de-DE" sz="1300" dirty="0"/>
          </a:p>
          <a:p>
            <a:pPr marL="680954" lvl="1" indent="-185715" defTabSz="990478">
              <a:buFont typeface="Arial" panose="020B0604020202020204" pitchFamily="34" charset="0"/>
              <a:buChar char="•"/>
              <a:defRPr/>
            </a:pPr>
            <a:r>
              <a:rPr lang="de-DE" sz="1300" dirty="0"/>
              <a:t>In den untersuchten Küchen sind am meisten Ausgabe- und Tellerreste entstanden (Lagerverluste wurden nicht berechnet)</a:t>
            </a:r>
          </a:p>
          <a:p>
            <a:pPr marL="680954" lvl="1" indent="-185715" defTabSz="990478">
              <a:buFont typeface="Arial" panose="020B0604020202020204" pitchFamily="34" charset="0"/>
              <a:buChar char="•"/>
              <a:defRPr/>
            </a:pPr>
            <a:r>
              <a:rPr lang="de-DE" sz="1300" dirty="0"/>
              <a:t>Die Ursachen hängen von verschiedenen Faktoren wie z.B. der Zielgruppe, der Betriebsgröße, der Betriebsart und der Prozessabläufe ab und können daher in jedem Betrieb verschieden sein. </a:t>
            </a:r>
          </a:p>
          <a:p>
            <a:pPr marL="680954" lvl="1" indent="-185715" defTabSz="990478">
              <a:buFont typeface="Arial" panose="020B0604020202020204" pitchFamily="34" charset="0"/>
              <a:buChar char="•"/>
              <a:defRPr/>
            </a:pPr>
            <a:r>
              <a:rPr lang="de-DE" sz="1300" dirty="0"/>
              <a:t>Optional: </a:t>
            </a:r>
          </a:p>
          <a:p>
            <a:pPr marL="1176193" lvl="2" indent="-185715" defTabSz="990478">
              <a:buFont typeface="Arial" panose="020B0604020202020204" pitchFamily="34" charset="0"/>
              <a:buChar char="•"/>
              <a:defRPr/>
            </a:pPr>
            <a:r>
              <a:rPr lang="de-DE" sz="1300" dirty="0"/>
              <a:t>Die Mitarbeiter darum bitten, während ihrer Arbeit in Zukunft darauf zu achten, ob ihnen mögliche Ursachen, Verbesserungspotentiale, Hindernisse und/oder Störfaktoren auffallen. </a:t>
            </a:r>
          </a:p>
          <a:p>
            <a:pPr marL="1176193" lvl="2" indent="-185715" defTabSz="990478">
              <a:buFont typeface="Arial" panose="020B0604020202020204" pitchFamily="34" charset="0"/>
              <a:buChar char="•"/>
              <a:defRPr/>
            </a:pPr>
            <a:r>
              <a:rPr lang="de-DE" sz="1300" dirty="0"/>
              <a:t>Teilnehmer mitteilen wie sie dies vermitteln können (schriftlich oder mündlich einer ausgewählten Person mitteilen und/oder Besprechung in einer Team-Sitzung) </a:t>
            </a:r>
            <a:r>
              <a:rPr lang="de-DE" sz="1300" dirty="0">
                <a:sym typeface="Wingdings" panose="05000000000000000000" pitchFamily="2" charset="2"/>
              </a:rPr>
              <a:t></a:t>
            </a:r>
            <a:r>
              <a:rPr lang="de-DE" sz="1300" dirty="0"/>
              <a:t> Somit werden sie im weiteren Prozess integriert und ein Austausch zwischen den Akteuren findet statt. Beides stellt eine Maßnahme zur Lebensmittelabfallreduktion dar (Göbel et al. 2014, S.42).</a:t>
            </a:r>
          </a:p>
          <a:p>
            <a:pPr marL="990478" lvl="2" defTabSz="990478">
              <a:defRPr/>
            </a:pPr>
            <a:endParaRPr lang="de-DE" sz="1300" dirty="0"/>
          </a:p>
          <a:p>
            <a:pPr defTabSz="990478">
              <a:defRPr/>
            </a:pPr>
            <a:r>
              <a:rPr lang="de-DE" sz="1300" u="sng" dirty="0"/>
              <a:t>Hinweise:</a:t>
            </a:r>
          </a:p>
          <a:p>
            <a:pPr marL="185715" indent="-185715" defTabSz="990478">
              <a:buFont typeface="Arial" panose="020B0604020202020204" pitchFamily="34" charset="0"/>
              <a:buChar char="•"/>
              <a:defRPr/>
            </a:pPr>
            <a:r>
              <a:rPr lang="de-DE" sz="1300" dirty="0"/>
              <a:t>Falls eine der Abfallarten aufgrund der Betriebsstruktur für den eignen Betrieb nicht relevant ist, sollte diese nur kurz genannt und nicht ausführlich behandelt werden.</a:t>
            </a:r>
          </a:p>
          <a:p>
            <a:pPr marL="185715" indent="-185715" defTabSz="990478">
              <a:buFont typeface="Arial" panose="020B0604020202020204" pitchFamily="34" charset="0"/>
              <a:buChar char="•"/>
              <a:defRPr/>
            </a:pPr>
            <a:r>
              <a:rPr lang="de-DE" sz="1300" dirty="0"/>
              <a:t>Die hier aufgelisteten Ursachen sind nicht vollständig. Weitere Ursachen sind im Projekt „Reduktion von Warenverlusten und Warenvernichtung in der AHV – ein Beitrag zur Steigerung der Ressourceneffizienz “ (Göbel et al. 2014) sowie in dem Projekt „Nachhaltig Gesund/</a:t>
            </a:r>
            <a:r>
              <a:rPr lang="de-DE" sz="1300" dirty="0" err="1"/>
              <a:t>Duurzaam</a:t>
            </a:r>
            <a:r>
              <a:rPr lang="de-DE" sz="1300" dirty="0"/>
              <a:t> </a:t>
            </a:r>
            <a:r>
              <a:rPr lang="de-DE" sz="1300" dirty="0" err="1"/>
              <a:t>Gezond</a:t>
            </a:r>
            <a:r>
              <a:rPr lang="de-DE" sz="1300" dirty="0"/>
              <a:t>“ (</a:t>
            </a:r>
            <a:r>
              <a:rPr lang="de-DE" sz="1300" dirty="0" err="1"/>
              <a:t>Aich</a:t>
            </a:r>
            <a:r>
              <a:rPr lang="de-DE" sz="1300" dirty="0"/>
              <a:t> et al. 2015) beschrieben.</a:t>
            </a:r>
          </a:p>
          <a:p>
            <a:pPr marL="185715" indent="-185715" defTabSz="990478">
              <a:buFont typeface="Arial" panose="020B0604020202020204" pitchFamily="34" charset="0"/>
              <a:buChar char="•"/>
              <a:defRPr/>
            </a:pPr>
            <a:endParaRPr lang="de-DE" sz="1300" dirty="0"/>
          </a:p>
          <a:p>
            <a:pPr defTabSz="990478">
              <a:defRPr/>
            </a:pPr>
            <a:r>
              <a:rPr lang="de-DE" sz="1300" u="sng" dirty="0"/>
              <a:t>Interaktionsmöglichkeiten:</a:t>
            </a:r>
          </a:p>
          <a:p>
            <a:pPr marL="185715" indent="-185715" defTabSz="990478">
              <a:buFont typeface="Arial" panose="020B0604020202020204" pitchFamily="34" charset="0"/>
              <a:buChar char="•"/>
              <a:defRPr/>
            </a:pPr>
            <a:r>
              <a:rPr lang="de-DE" sz="1300" dirty="0"/>
              <a:t>Teilnehmer sollen die Ergebnisse der Gruppenarbeit mündlich vortragen oder ergänzen </a:t>
            </a:r>
          </a:p>
          <a:p>
            <a:pPr defTabSz="990478">
              <a:defRPr/>
            </a:pPr>
            <a:endParaRPr lang="de-DE" sz="1300" dirty="0"/>
          </a:p>
          <a:p>
            <a:pPr defTabSz="990478">
              <a:defRPr/>
            </a:pPr>
            <a:r>
              <a:rPr lang="de-DE" sz="1300" u="sng" dirty="0"/>
              <a:t>Hintergrundinformationen:</a:t>
            </a:r>
          </a:p>
          <a:p>
            <a:pPr marL="185715" indent="-185715" defTabSz="990478">
              <a:buFont typeface="Arial" panose="020B0604020202020204" pitchFamily="34" charset="0"/>
              <a:buChar char="•"/>
              <a:defRPr/>
            </a:pPr>
            <a:r>
              <a:rPr lang="de-DE" sz="1300" dirty="0"/>
              <a:t>In der Studie „Reduktion von Warenverlusten und Warenvernichtung in der AHV – ein Beitrag zur Steigerung der Ressourceneffizienz “ (2014)  wurden die mögliche Ursachen der Lebensmittelabfälle in verschiedenen Küchen (siehe auch Notizen Punkt Hintergrundinformationen der Folie 6) der Gemeinschaftsgastronomie eruiert. Dies erfolgte mithilfe einer Prozessanalyse und einer Lebensmittelabfallmessung. Ferner wurden in Arbeitskreisen weitere Ursachen erarbeitet. Die Gründe/Ursachen der Tellerreste wurden durch eine Kundenbefragung eruiert.</a:t>
            </a:r>
          </a:p>
          <a:p>
            <a:pPr defTabSz="990478">
              <a:defRPr/>
            </a:pPr>
            <a:endParaRPr lang="de-DE" sz="1300" dirty="0"/>
          </a:p>
          <a:p>
            <a:pPr defTabSz="990478">
              <a:defRPr/>
            </a:pPr>
            <a:r>
              <a:rPr lang="de-DE" sz="1300" u="sng" dirty="0"/>
              <a:t>Quellen: </a:t>
            </a:r>
          </a:p>
          <a:p>
            <a:pPr defTabSz="990478">
              <a:defRPr/>
            </a:pPr>
            <a:r>
              <a:rPr lang="de-DE" sz="1300" dirty="0"/>
              <a:t>Göbel et al. 2014, S.39ff.</a:t>
            </a:r>
          </a:p>
          <a:p>
            <a:endParaRPr lang="de-DE" dirty="0"/>
          </a:p>
          <a:p>
            <a:endParaRPr lang="de-DE" dirty="0"/>
          </a:p>
        </p:txBody>
      </p:sp>
    </p:spTree>
    <p:extLst>
      <p:ext uri="{BB962C8B-B14F-4D97-AF65-F5344CB8AC3E}">
        <p14:creationId xmlns:p14="http://schemas.microsoft.com/office/powerpoint/2010/main" val="23504950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 </a:t>
            </a:r>
            <a:r>
              <a:rPr lang="de-DE" sz="1300" dirty="0"/>
              <a:t>Diese Folie dient als Übergang zum nächsten Gliederungspunkt „Auswirkungen Lebensmittelabfälle“. Der hier dargestellt traurig guckende Smiley aus verschiedenen Lebensmitteln soll veranschaulichen, dass die Lebensmittelverschwendung ein unerwünschter Zustand ist.</a:t>
            </a:r>
          </a:p>
          <a:p>
            <a:pPr defTabSz="990478">
              <a:defRPr/>
            </a:pPr>
            <a:endParaRPr lang="de-DE" sz="1300" dirty="0"/>
          </a:p>
          <a:p>
            <a:pPr defTabSz="990478">
              <a:defRPr/>
            </a:pPr>
            <a:r>
              <a:rPr lang="de-DE" sz="1300" u="sng" dirty="0"/>
              <a:t>Inhalt:</a:t>
            </a:r>
            <a:r>
              <a:rPr lang="de-DE" sz="1300" dirty="0"/>
              <a:t> </a:t>
            </a:r>
          </a:p>
          <a:p>
            <a:pPr marL="185715" indent="-185715" defTabSz="990478">
              <a:buFont typeface="Arial" panose="020B0604020202020204" pitchFamily="34" charset="0"/>
              <a:buChar char="•"/>
              <a:defRPr/>
            </a:pPr>
            <a:r>
              <a:rPr lang="de-DE" sz="1300" dirty="0"/>
              <a:t>Wie gerade gezeigt, wird weltweit entlang der gesamten Wertschöpfungskette eine enorm große Menge Lebensmittel weggeworfen. </a:t>
            </a:r>
          </a:p>
          <a:p>
            <a:pPr marL="185715" indent="-185715" defTabSz="990478">
              <a:buFont typeface="Arial" panose="020B0604020202020204" pitchFamily="34" charset="0"/>
              <a:buChar char="•"/>
              <a:defRPr/>
            </a:pPr>
            <a:r>
              <a:rPr lang="de-DE" sz="1300" dirty="0"/>
              <a:t>Ein großes Problem, wenn bedacht wird, dass damit negative Auswirkungen einhergehen</a:t>
            </a:r>
          </a:p>
          <a:p>
            <a:pPr marL="185715" indent="-185715" defTabSz="990478">
              <a:buFont typeface="Arial" panose="020B0604020202020204" pitchFamily="34" charset="0"/>
              <a:buChar char="•"/>
              <a:defRPr/>
            </a:pPr>
            <a:r>
              <a:rPr lang="de-DE" sz="1300" dirty="0"/>
              <a:t>Welche sind das?</a:t>
            </a:r>
            <a:endParaRPr lang="de-DE" dirty="0"/>
          </a:p>
        </p:txBody>
      </p:sp>
    </p:spTree>
    <p:extLst>
      <p:ext uri="{BB962C8B-B14F-4D97-AF65-F5344CB8AC3E}">
        <p14:creationId xmlns:p14="http://schemas.microsoft.com/office/powerpoint/2010/main" val="237755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Diese Folie zeigt das ethische Problem der Lebensmittelverschwendung. Während viele Menschen hungern müssen, leben andere im Überfluss und werfen Lebensmittel weg. Um dies zu untermauern und zu visualisieren, wurde ein leerer Teller für die an Hunger leidenden Menschen und ein Teller mit Lebensmittelresten für die im Überfluss lebenden Menschen ausgewählt.</a:t>
            </a:r>
          </a:p>
          <a:p>
            <a:pPr defTabSz="990478">
              <a:defRPr/>
            </a:pPr>
            <a:endParaRPr lang="de-DE" sz="1300" dirty="0"/>
          </a:p>
          <a:p>
            <a:pPr defTabSz="990478">
              <a:defRPr/>
            </a:pPr>
            <a:r>
              <a:rPr lang="de-DE" sz="1300" u="sng" dirty="0"/>
              <a:t>Inhalt:</a:t>
            </a:r>
            <a:r>
              <a:rPr lang="de-DE" sz="1300" dirty="0"/>
              <a:t> </a:t>
            </a:r>
          </a:p>
          <a:p>
            <a:pPr marL="185715" indent="-185715" defTabSz="990478">
              <a:buFont typeface="Arial" panose="020B0604020202020204" pitchFamily="34" charset="0"/>
              <a:buChar char="•"/>
              <a:defRPr/>
            </a:pPr>
            <a:r>
              <a:rPr lang="de-DE" sz="1300" dirty="0"/>
              <a:t>Es gibt zwei Extreme: Auf der einen Seite leiden 795. </a:t>
            </a:r>
            <a:r>
              <a:rPr lang="de-DE" sz="1300" dirty="0" err="1"/>
              <a:t>Mio</a:t>
            </a:r>
            <a:r>
              <a:rPr lang="de-DE" sz="1300" dirty="0"/>
              <a:t> Menschen an Hunger, auf der anderen Seite werden jährlich 1,3 Mrd. t Lebensmittel weggeworfen oder gehen verloren</a:t>
            </a:r>
          </a:p>
          <a:p>
            <a:pPr marL="185715" indent="-185715" defTabSz="990478">
              <a:buFont typeface="Arial" panose="020B0604020202020204" pitchFamily="34" charset="0"/>
              <a:buChar char="•"/>
              <a:defRPr/>
            </a:pPr>
            <a:r>
              <a:rPr lang="de-DE" sz="1300" dirty="0"/>
              <a:t>Mit der Menge an den weltweit weggeschmissenen Lebensmittel könnten die hungernden Menschen satt werden.</a:t>
            </a:r>
          </a:p>
          <a:p>
            <a:pPr marL="185715" indent="-185715" defTabSz="990478">
              <a:buFont typeface="Arial" panose="020B0604020202020204" pitchFamily="34" charset="0"/>
              <a:buChar char="•"/>
              <a:defRPr/>
            </a:pPr>
            <a:r>
              <a:rPr lang="de-DE" sz="1300" dirty="0"/>
              <a:t>(Werden Lebensmittelabfälle reduziert, nimmt nicht zugleich die Anzahl der Hungernden ab. Dazu bedarf es andere Mittel wie z.B. die gerechte Verteilung der Lebensmittel und einen Zugang zu diesen. Dennoch ist die Lebensmittelverschwendung unter diesem Aspekt nicht zu vertreten.)</a:t>
            </a:r>
          </a:p>
          <a:p>
            <a:pPr defTabSz="990478">
              <a:defRPr/>
            </a:pPr>
            <a:endParaRPr lang="de-DE" sz="1300" b="1" i="1" u="sng" dirty="0"/>
          </a:p>
          <a:p>
            <a:pPr defTabSz="990478">
              <a:defRPr/>
            </a:pPr>
            <a:r>
              <a:rPr lang="de-DE" sz="1300" u="sng" dirty="0"/>
              <a:t>Interaktionsmöglichkeiten:</a:t>
            </a:r>
            <a:r>
              <a:rPr lang="de-DE" sz="1300" dirty="0"/>
              <a:t> </a:t>
            </a:r>
          </a:p>
          <a:p>
            <a:pPr marL="185715" indent="-185715" defTabSz="990478">
              <a:buFont typeface="Arial" panose="020B0604020202020204" pitchFamily="34" charset="0"/>
              <a:buChar char="•"/>
              <a:defRPr/>
            </a:pPr>
            <a:r>
              <a:rPr lang="de-DE" sz="1300" dirty="0"/>
              <a:t>Die Teilnehmer, die denken, dass die hungernden Menschen von der Menge, die weltweit weggeworfen wird satt werden, bitten aufzustehen.</a:t>
            </a:r>
          </a:p>
          <a:p>
            <a:pPr defTabSz="990478">
              <a:defRPr/>
            </a:pPr>
            <a:endParaRPr lang="de-DE" sz="1300" dirty="0"/>
          </a:p>
          <a:p>
            <a:pPr defTabSz="990478">
              <a:defRPr/>
            </a:pPr>
            <a:r>
              <a:rPr lang="de-DE" sz="1300" u="sng" dirty="0"/>
              <a:t>Quellen: </a:t>
            </a:r>
            <a:endParaRPr lang="de-DE" sz="1300" dirty="0"/>
          </a:p>
          <a:p>
            <a:pPr marL="185715" indent="-185715" defTabSz="990478">
              <a:buFont typeface="Arial" panose="020B0604020202020204" pitchFamily="34" charset="0"/>
              <a:buChar char="•"/>
              <a:defRPr/>
            </a:pPr>
            <a:r>
              <a:rPr lang="de-DE" sz="1300" dirty="0"/>
              <a:t>FAO/IFAD/WFP 2015, S.8</a:t>
            </a:r>
          </a:p>
          <a:p>
            <a:pPr marL="185715" indent="-185715" defTabSz="990478">
              <a:buFont typeface="Arial" panose="020B0604020202020204" pitchFamily="34" charset="0"/>
              <a:buChar char="•"/>
              <a:defRPr/>
            </a:pPr>
            <a:r>
              <a:rPr lang="de-DE" sz="1300" cap="small" dirty="0" err="1"/>
              <a:t>Gustavsson</a:t>
            </a:r>
            <a:r>
              <a:rPr lang="de-DE" sz="1300" cap="small" dirty="0"/>
              <a:t> et al.</a:t>
            </a:r>
            <a:r>
              <a:rPr lang="de-DE" sz="1300" dirty="0"/>
              <a:t> 2011, S. 2ff.</a:t>
            </a:r>
          </a:p>
          <a:p>
            <a:pPr marL="185715" indent="-185715" defTabSz="990478">
              <a:buFont typeface="Arial" panose="020B0604020202020204" pitchFamily="34" charset="0"/>
              <a:buChar char="•"/>
              <a:defRPr/>
            </a:pPr>
            <a:r>
              <a:rPr lang="de-DE" sz="1300" cap="small" dirty="0" err="1"/>
              <a:t>Barilla</a:t>
            </a:r>
            <a:r>
              <a:rPr lang="de-DE" sz="1300" cap="small" dirty="0"/>
              <a:t> Center </a:t>
            </a:r>
            <a:r>
              <a:rPr lang="de-DE" sz="1300" cap="small" dirty="0" err="1"/>
              <a:t>for</a:t>
            </a:r>
            <a:r>
              <a:rPr lang="de-DE" sz="1300" cap="small" dirty="0"/>
              <a:t> Food </a:t>
            </a:r>
            <a:r>
              <a:rPr lang="de-DE" sz="1300" cap="small" dirty="0" err="1"/>
              <a:t>and</a:t>
            </a:r>
            <a:r>
              <a:rPr lang="de-DE" sz="1300" cap="small" dirty="0"/>
              <a:t> Nutrition</a:t>
            </a:r>
            <a:r>
              <a:rPr lang="de-DE" sz="1300" dirty="0"/>
              <a:t> </a:t>
            </a:r>
            <a:r>
              <a:rPr lang="de-DE" sz="1300" dirty="0" smtClean="0"/>
              <a:t>2016</a:t>
            </a:r>
            <a:endParaRPr lang="de-DE" sz="1300" b="1" i="1" u="sng" dirty="0"/>
          </a:p>
          <a:p>
            <a:endParaRPr lang="de-DE" dirty="0"/>
          </a:p>
        </p:txBody>
      </p:sp>
    </p:spTree>
    <p:extLst>
      <p:ext uri="{BB962C8B-B14F-4D97-AF65-F5344CB8AC3E}">
        <p14:creationId xmlns:p14="http://schemas.microsoft.com/office/powerpoint/2010/main" val="1502892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Mit dieser Folie soll die Umweltproblematik bzw. die mit der Lebensmittelverschwendung einhergehenden Ressourcenverschwendung von Wasser , Boden/Flächen und Energie sowie der unnötige Ausstoß von Treibhausgasen dargestellt werden. Die vier Kategorien werden jeweils durch eine Farbe und ein Symbol unterstützt.</a:t>
            </a:r>
          </a:p>
          <a:p>
            <a:pPr defTabSz="990478">
              <a:defRPr/>
            </a:pPr>
            <a:endParaRPr lang="de-DE" sz="1300" dirty="0"/>
          </a:p>
          <a:p>
            <a:pPr defTabSz="990478">
              <a:defRPr/>
            </a:pPr>
            <a:r>
              <a:rPr lang="de-DE" sz="1300" u="sng" dirty="0"/>
              <a:t>Inhalt: </a:t>
            </a:r>
          </a:p>
          <a:p>
            <a:pPr marL="185715" indent="-185715" defTabSz="990478">
              <a:buFont typeface="Arial" panose="020B0604020202020204" pitchFamily="34" charset="0"/>
              <a:buChar char="•"/>
              <a:defRPr/>
            </a:pPr>
            <a:r>
              <a:rPr lang="de-DE" sz="1300" dirty="0"/>
              <a:t>Die Produktion von Lebensmitteln ist mit dem Ausstoß von </a:t>
            </a:r>
            <a:r>
              <a:rPr lang="de-DE" sz="1300" b="1" dirty="0"/>
              <a:t>Treibhausgasen</a:t>
            </a:r>
            <a:r>
              <a:rPr lang="de-DE" sz="1300" dirty="0"/>
              <a:t> und der Verwendung wertvoller Ressourcen wie </a:t>
            </a:r>
            <a:r>
              <a:rPr lang="de-DE" sz="1300" b="1" dirty="0"/>
              <a:t>Energie </a:t>
            </a:r>
            <a:r>
              <a:rPr lang="de-DE" sz="1300" dirty="0"/>
              <a:t>(z.B. für den Transport oder der Lagerung) , </a:t>
            </a:r>
            <a:r>
              <a:rPr lang="de-DE" sz="1300" b="1" dirty="0"/>
              <a:t>Boden/Fläche </a:t>
            </a:r>
            <a:r>
              <a:rPr lang="de-DE" sz="1300" dirty="0"/>
              <a:t>und</a:t>
            </a:r>
            <a:r>
              <a:rPr lang="de-DE" sz="1300" b="1" dirty="0"/>
              <a:t> Wasser</a:t>
            </a:r>
            <a:r>
              <a:rPr lang="de-DE" sz="1300" dirty="0"/>
              <a:t> (u.a. für den Anbau) verbunden. Gehen Lebensmittel verloren oder werden verschwendet, gehen gleichzeitig auch die eingesetzten Ressourcen verloren und die Umwelt wird unnötig belastet.</a:t>
            </a:r>
          </a:p>
          <a:p>
            <a:pPr defTabSz="990478">
              <a:defRPr/>
            </a:pPr>
            <a:endParaRPr lang="de-DE" sz="1300" dirty="0"/>
          </a:p>
          <a:p>
            <a:pPr defTabSz="990478">
              <a:defRPr/>
            </a:pPr>
            <a:r>
              <a:rPr lang="de-DE" sz="1300" u="sng" dirty="0"/>
              <a:t>Quellen: </a:t>
            </a:r>
            <a:endParaRPr lang="de-DE" dirty="0"/>
          </a:p>
          <a:p>
            <a:pPr marL="185715" indent="-185715" defTabSz="990478">
              <a:buFont typeface="Arial" panose="020B0604020202020204" pitchFamily="34" charset="0"/>
              <a:buChar char="•"/>
              <a:defRPr/>
            </a:pPr>
            <a:r>
              <a:rPr lang="de-DE" b="0" i="0" u="none" dirty="0"/>
              <a:t>FAO 2013, S. 26ff.</a:t>
            </a:r>
          </a:p>
          <a:p>
            <a:pPr marL="185715" indent="-185715" defTabSz="990478">
              <a:buFont typeface="Arial" panose="020B0604020202020204" pitchFamily="34" charset="0"/>
              <a:buChar char="•"/>
              <a:defRPr/>
            </a:pPr>
            <a:r>
              <a:rPr lang="de-DE" sz="1300" cap="small" dirty="0"/>
              <a:t>United </a:t>
            </a:r>
            <a:r>
              <a:rPr lang="de-DE" sz="1300" cap="small" dirty="0" err="1"/>
              <a:t>Nations</a:t>
            </a:r>
            <a:r>
              <a:rPr lang="de-DE" sz="1300" dirty="0"/>
              <a:t> 2015, S.4</a:t>
            </a:r>
          </a:p>
          <a:p>
            <a:pPr defTabSz="990478">
              <a:defRPr/>
            </a:pPr>
            <a:endParaRPr lang="de-DE" b="0" i="0" u="none" dirty="0"/>
          </a:p>
          <a:p>
            <a:endParaRPr lang="de-DE" dirty="0"/>
          </a:p>
        </p:txBody>
      </p:sp>
    </p:spTree>
    <p:extLst>
      <p:ext uri="{BB962C8B-B14F-4D97-AF65-F5344CB8AC3E}">
        <p14:creationId xmlns:p14="http://schemas.microsoft.com/office/powerpoint/2010/main" val="3140934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Mit dieser Folie soll die Umweltproblematik bzw. die mit der Lebensmittelverschwendung einhergehenden Ressourcenverschwendung von Wasser dargestellt werden. Als Bild wird ein umgekipptes Glas mit Wasser zu Visualisierung der verschwendeten Ressource verwendet. Um die Dimension für die Teilnehmer greifbarer zu machen, wurde die verschwendete Wassermenge in vollen Badewannen dargestellt.</a:t>
            </a:r>
          </a:p>
          <a:p>
            <a:pPr defTabSz="990478">
              <a:defRPr/>
            </a:pPr>
            <a:endParaRPr lang="de-DE" sz="1300" dirty="0"/>
          </a:p>
          <a:p>
            <a:pPr defTabSz="990478">
              <a:defRPr/>
            </a:pPr>
            <a:r>
              <a:rPr lang="de-DE" sz="1300" u="sng" dirty="0"/>
              <a:t>Inhalt: </a:t>
            </a:r>
          </a:p>
          <a:p>
            <a:pPr marL="185715" indent="-185715" defTabSz="990478">
              <a:buFont typeface="Arial" panose="020B0604020202020204" pitchFamily="34" charset="0"/>
              <a:buChar char="•"/>
              <a:defRPr/>
            </a:pPr>
            <a:r>
              <a:rPr lang="de-DE" sz="1300" dirty="0"/>
              <a:t>Mit der weltweiten Menge an Lebensmittelabfall (vermeidbarer und nicht vermeidbarer) werden ca. 250 km³ Wasser für die landwirtschaftliche Produktion verschwendet. Dies entspricht ca. 1,8 Billionen volle Badewannen</a:t>
            </a:r>
          </a:p>
          <a:p>
            <a:pPr marL="185715" indent="-185715" defTabSz="990478">
              <a:buFont typeface="Arial" panose="020B0604020202020204" pitchFamily="34" charset="0"/>
              <a:buChar char="•"/>
              <a:defRPr/>
            </a:pPr>
            <a:r>
              <a:rPr lang="de-DE" sz="1300" dirty="0"/>
              <a:t>Insbesondere vor dem Hintergrund der wachsenden Weltbevölkerung (in 2050 über 9 Mrd. Menschen) ist es notwendig mit den zur Verfügung stehenden Ressourcen sorgsam und effektiv umzugehen.</a:t>
            </a:r>
          </a:p>
          <a:p>
            <a:pPr defTabSz="990478">
              <a:defRPr/>
            </a:pPr>
            <a:endParaRPr lang="de-DE" sz="1300" u="sng" dirty="0"/>
          </a:p>
          <a:p>
            <a:pPr defTabSz="990478">
              <a:defRPr/>
            </a:pPr>
            <a:r>
              <a:rPr lang="de-DE" sz="1300" u="sng" dirty="0"/>
              <a:t>Hintergrundinformationen:</a:t>
            </a:r>
          </a:p>
          <a:p>
            <a:pPr marL="185715" indent="-185715" defTabSz="990478">
              <a:buFont typeface="Arial" panose="020B0604020202020204" pitchFamily="34" charset="0"/>
              <a:buChar char="•"/>
              <a:defRPr/>
            </a:pPr>
            <a:r>
              <a:rPr lang="de-DE" sz="1300" dirty="0"/>
              <a:t>Die FAO hat in einer Studie die Einflüsse der Lebensmittelabfälle auf die Umwelt untersucht.  Betrachtet wurde der Wasser- und Flächenverbrauch, die Biodiversität und die CO2- Äquivalente.</a:t>
            </a:r>
          </a:p>
          <a:p>
            <a:pPr marL="185715" indent="-185715" defTabSz="990478">
              <a:buFont typeface="Arial" panose="020B0604020202020204" pitchFamily="34" charset="0"/>
              <a:buChar char="•"/>
              <a:defRPr/>
            </a:pPr>
            <a:r>
              <a:rPr lang="de-DE" sz="1300" dirty="0"/>
              <a:t>Die hier gemachten Angaben zum Wasserverbrauch beziehen sich auf die Menge von 1,6 Mrd. Tonnen Lebensmittelabfall pro Jahr, die essbare und nicht essbare Teile eines Lebensmittels enthalten und nicht nur auf die vermeidbaren Lebensmitteln.</a:t>
            </a:r>
          </a:p>
          <a:p>
            <a:pPr marL="185715" indent="-185715" defTabSz="990478">
              <a:buFont typeface="Arial" panose="020B0604020202020204" pitchFamily="34" charset="0"/>
              <a:buChar char="•"/>
              <a:defRPr/>
            </a:pPr>
            <a:r>
              <a:rPr lang="de-DE" sz="1300" dirty="0"/>
              <a:t>Der Vergleich mit den Badewannen wurde mit dem Fassungsvermögen einer Normbadewanne 1 (140 Liter) (nach DIN EN 4708) berechnet.</a:t>
            </a:r>
            <a:endParaRPr lang="de-DE" dirty="0"/>
          </a:p>
          <a:p>
            <a:pPr defTabSz="990478">
              <a:defRPr/>
            </a:pPr>
            <a:endParaRPr lang="de-DE" sz="1300" dirty="0"/>
          </a:p>
          <a:p>
            <a:pPr defTabSz="990478">
              <a:defRPr/>
            </a:pPr>
            <a:r>
              <a:rPr lang="de-DE" sz="1300" u="sng" dirty="0"/>
              <a:t>Quellen: </a:t>
            </a:r>
            <a:endParaRPr lang="de-DE" dirty="0"/>
          </a:p>
          <a:p>
            <a:pPr marL="185715" indent="-185715" defTabSz="990478">
              <a:buFont typeface="Arial" panose="020B0604020202020204" pitchFamily="34" charset="0"/>
              <a:buChar char="•"/>
              <a:defRPr/>
            </a:pPr>
            <a:r>
              <a:rPr lang="de-DE" b="0" i="0" u="none" dirty="0"/>
              <a:t>FAO 2013, S. 26ff</a:t>
            </a:r>
            <a:r>
              <a:rPr lang="de-DE" b="0" i="0" u="none" dirty="0" smtClean="0"/>
              <a:t>.</a:t>
            </a:r>
            <a:endParaRPr lang="de-DE" b="0" i="0" u="none" dirty="0"/>
          </a:p>
        </p:txBody>
      </p:sp>
    </p:spTree>
    <p:extLst>
      <p:ext uri="{BB962C8B-B14F-4D97-AF65-F5344CB8AC3E}">
        <p14:creationId xmlns:p14="http://schemas.microsoft.com/office/powerpoint/2010/main" val="3842159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Auf der Folie ist ein Link zu einem Youtube-Video („Food </a:t>
            </a:r>
            <a:r>
              <a:rPr lang="de-DE" sz="1300" dirty="0" err="1"/>
              <a:t>waste</a:t>
            </a:r>
            <a:r>
              <a:rPr lang="de-DE" sz="1300" dirty="0"/>
              <a:t> = </a:t>
            </a:r>
            <a:r>
              <a:rPr lang="de-DE" sz="1300" dirty="0" err="1"/>
              <a:t>money</a:t>
            </a:r>
            <a:r>
              <a:rPr lang="de-DE" sz="1300" dirty="0"/>
              <a:t> </a:t>
            </a:r>
            <a:r>
              <a:rPr lang="de-DE" sz="1300" dirty="0" err="1"/>
              <a:t>waste</a:t>
            </a:r>
            <a:r>
              <a:rPr lang="de-DE" sz="1300" dirty="0"/>
              <a:t>“) angegeben. Dieses Video veranschaulicht, dass mit der Lebensmittelverschwendung viel Geld verloren geht. Zu sehen ist eine Küche in der anstatt Lebensmittel Geld zubereitet und an die Gäste ausgegeben wird. Das Video zeigt ein Restaurant und repräsentiert daher eher die Individualgastronomie. Zur besseren Veranschaulichung der Thematik dient das Video jedoch auch für die Gemeinschaftsgastronomie.</a:t>
            </a:r>
          </a:p>
          <a:p>
            <a:pPr defTabSz="990478">
              <a:defRPr/>
            </a:pPr>
            <a:endParaRPr lang="de-DE" sz="1300" u="sng" dirty="0"/>
          </a:p>
          <a:p>
            <a:pPr defTabSz="990478">
              <a:defRPr/>
            </a:pPr>
            <a:r>
              <a:rPr lang="de-DE" sz="1300" u="sng" dirty="0"/>
              <a:t>Inhalt:</a:t>
            </a:r>
          </a:p>
          <a:p>
            <a:pPr marL="185715" indent="-185715" defTabSz="990478">
              <a:buFont typeface="Arial" panose="020B0604020202020204" pitchFamily="34" charset="0"/>
              <a:buChar char="•"/>
              <a:defRPr/>
            </a:pPr>
            <a:r>
              <a:rPr lang="de-DE" sz="1300" dirty="0"/>
              <a:t>Neben der Ressourcenverschwendung entstehen durch die Lebensmittelverschwendung auch unnötig Kosten</a:t>
            </a:r>
          </a:p>
          <a:p>
            <a:pPr marL="185715" indent="-185715" defTabSz="990478">
              <a:buFont typeface="Arial" panose="020B0604020202020204" pitchFamily="34" charset="0"/>
              <a:buChar char="•"/>
              <a:defRPr/>
            </a:pPr>
            <a:r>
              <a:rPr lang="de-DE" sz="1300" dirty="0" err="1"/>
              <a:t>Youtube</a:t>
            </a:r>
            <a:r>
              <a:rPr lang="de-DE" sz="1300" dirty="0"/>
              <a:t> Video abspielen</a:t>
            </a:r>
          </a:p>
          <a:p>
            <a:pPr marL="185715" indent="-185715" defTabSz="990478">
              <a:buFont typeface="Arial" panose="020B0604020202020204" pitchFamily="34" charset="0"/>
              <a:buChar char="•"/>
              <a:defRPr/>
            </a:pPr>
            <a:r>
              <a:rPr lang="de-DE" sz="1300" dirty="0"/>
              <a:t>Durch vermeidbaren Lebensmittelabfall geht viel Geld verloren, zum einen entstehen höhere Entsorgungskosten (z.B. für die Bereitstellung, Abholung und Reinigung der Abfallbehälter seitens des Entsorgungsunternehmen) </a:t>
            </a:r>
          </a:p>
          <a:p>
            <a:pPr marL="185715" indent="-185715" defTabSz="990478">
              <a:buFont typeface="Arial" panose="020B0604020202020204" pitchFamily="34" charset="0"/>
              <a:buChar char="•"/>
              <a:defRPr/>
            </a:pPr>
            <a:r>
              <a:rPr lang="de-DE" sz="1300" dirty="0"/>
              <a:t>Zum anderen entsteht ein finanzieller </a:t>
            </a:r>
            <a:r>
              <a:rPr lang="de-DE" sz="1300" dirty="0" smtClean="0"/>
              <a:t>Warenverlust</a:t>
            </a:r>
            <a:endParaRPr lang="de-DE" sz="1300" dirty="0"/>
          </a:p>
        </p:txBody>
      </p:sp>
    </p:spTree>
    <p:extLst>
      <p:ext uri="{BB962C8B-B14F-4D97-AF65-F5344CB8AC3E}">
        <p14:creationId xmlns:p14="http://schemas.microsoft.com/office/powerpoint/2010/main" val="5117876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 </a:t>
            </a:r>
            <a:r>
              <a:rPr lang="de-DE" sz="1300" dirty="0"/>
              <a:t>Auf dieser Folie ist ein reales Beispiel einer Küche des Projektes „Reduktion von Warenverlusten und Warenvernichtung in der AHV – ein Beitrag zur Steigerung der Ressourceneffizienz “ (2014) dargestellt und soll den Teilnehmern die Dimension des finanziellen Warenverlustes aufzeigen.</a:t>
            </a:r>
          </a:p>
          <a:p>
            <a:pPr defTabSz="990478">
              <a:defRPr/>
            </a:pPr>
            <a:endParaRPr lang="de-DE" sz="1300" dirty="0"/>
          </a:p>
          <a:p>
            <a:pPr defTabSz="990478">
              <a:defRPr/>
            </a:pPr>
            <a:r>
              <a:rPr lang="de-DE" sz="1300" u="sng" dirty="0"/>
              <a:t>Inhalt:</a:t>
            </a:r>
          </a:p>
          <a:p>
            <a:pPr marL="185715" indent="-185715" defTabSz="990478">
              <a:buFont typeface="Arial" panose="020B0604020202020204" pitchFamily="34" charset="0"/>
              <a:buChar char="•"/>
              <a:defRPr/>
            </a:pPr>
            <a:r>
              <a:rPr lang="de-DE" sz="1300" dirty="0"/>
              <a:t>Wie hoch ist der finanzielle Warenverlust durch die vermeidbaren Lebensmittelabfälle?</a:t>
            </a:r>
          </a:p>
          <a:p>
            <a:pPr marL="185715" indent="-185715" defTabSz="990478">
              <a:buFont typeface="Arial" panose="020B0604020202020204" pitchFamily="34" charset="0"/>
              <a:buChar char="•"/>
              <a:defRPr/>
            </a:pPr>
            <a:r>
              <a:rPr lang="de-DE" sz="1300" dirty="0"/>
              <a:t>Dies wurde in einer Küche berechnet</a:t>
            </a:r>
          </a:p>
          <a:p>
            <a:pPr marL="185715" indent="-185715" defTabSz="990478">
              <a:buFont typeface="Arial" panose="020B0604020202020204" pitchFamily="34" charset="0"/>
              <a:buChar char="•"/>
              <a:defRPr/>
            </a:pPr>
            <a:r>
              <a:rPr lang="de-DE" sz="1300" dirty="0"/>
              <a:t>Bei 4.335 Mittagsportionen in einer Verpflegungswoche von fünf Tagen, bei der der durchschnittliche Wareneinsatz pro Mittagessen 2,10€ beträgt entstehen insgesamt Wareneinsatzkosten in Höhe von 9.103,50€.</a:t>
            </a:r>
          </a:p>
          <a:p>
            <a:pPr marL="185715" indent="-185715" defTabSz="990478">
              <a:buFont typeface="Arial" panose="020B0604020202020204" pitchFamily="34" charset="0"/>
              <a:buChar char="•"/>
              <a:defRPr/>
            </a:pPr>
            <a:r>
              <a:rPr lang="de-DE" sz="1300" dirty="0"/>
              <a:t>Bei einer Menge von Lebensmittelabfall von 26% der produzierten Speisen entsteht ein Verlust von </a:t>
            </a:r>
            <a:r>
              <a:rPr lang="de-DE" sz="1300" b="1" dirty="0"/>
              <a:t>2.366,91 €.</a:t>
            </a:r>
            <a:r>
              <a:rPr lang="de-DE" sz="1300" dirty="0"/>
              <a:t> </a:t>
            </a:r>
          </a:p>
          <a:p>
            <a:pPr marL="185715" indent="-185715" defTabSz="990478">
              <a:buFont typeface="Arial" panose="020B0604020202020204" pitchFamily="34" charset="0"/>
              <a:buChar char="•"/>
              <a:defRPr/>
            </a:pPr>
            <a:r>
              <a:rPr lang="de-DE" sz="1300" dirty="0"/>
              <a:t>Hochgerechnet auf 365 Verpflegungstage ergibt dies </a:t>
            </a:r>
            <a:r>
              <a:rPr lang="de-DE" sz="1300" b="1" dirty="0"/>
              <a:t>172.784,43€</a:t>
            </a:r>
            <a:r>
              <a:rPr lang="de-DE" sz="1300" dirty="0"/>
              <a:t> Verluste.</a:t>
            </a:r>
          </a:p>
          <a:p>
            <a:pPr marL="185715" indent="-185715" defTabSz="990478">
              <a:buFont typeface="Arial" panose="020B0604020202020204" pitchFamily="34" charset="0"/>
              <a:buChar char="•"/>
              <a:defRPr/>
            </a:pPr>
            <a:r>
              <a:rPr lang="de-DE" sz="1300" dirty="0"/>
              <a:t>Bei nur 15% weniger Lebensmittelabfall könnten 25.562,62€ eingespart werden. </a:t>
            </a:r>
          </a:p>
          <a:p>
            <a:pPr marL="185715" indent="-185715" defTabSz="990478">
              <a:buFont typeface="Arial" panose="020B0604020202020204" pitchFamily="34" charset="0"/>
              <a:buChar char="•"/>
              <a:defRPr/>
            </a:pPr>
            <a:endParaRPr lang="de-DE" sz="1300" dirty="0"/>
          </a:p>
          <a:p>
            <a:pPr defTabSz="990478">
              <a:defRPr/>
            </a:pPr>
            <a:r>
              <a:rPr lang="de-DE" sz="1300" u="sng" dirty="0"/>
              <a:t>Hinweise:</a:t>
            </a:r>
          </a:p>
          <a:p>
            <a:pPr marL="185715" indent="-185715" defTabSz="990478">
              <a:buFont typeface="Arial" panose="020B0604020202020204" pitchFamily="34" charset="0"/>
              <a:buChar char="•"/>
              <a:defRPr/>
            </a:pPr>
            <a:r>
              <a:rPr lang="de-DE" sz="1300" dirty="0"/>
              <a:t>Evtl. kann hier (zusätzlich) auch mit eigene Zahlen gerechnet werden, d.h. die durchschnittliche Anzahl der Mittagsportionen und der durchschnittliche Wareneinsatz pro Mittagesessen der eigenen Küche werden als Grundlage genommen und mit den Werten (26% Lebensmittelverluste) berechnet.</a:t>
            </a:r>
          </a:p>
          <a:p>
            <a:pPr defTabSz="990478">
              <a:defRPr/>
            </a:pPr>
            <a:endParaRPr lang="de-DE" sz="1300" dirty="0"/>
          </a:p>
          <a:p>
            <a:pPr defTabSz="990478">
              <a:defRPr/>
            </a:pPr>
            <a:r>
              <a:rPr lang="de-DE" sz="1300" u="sng" dirty="0"/>
              <a:t>Quelle: </a:t>
            </a:r>
          </a:p>
          <a:p>
            <a:pPr marL="185715" indent="-185715" defTabSz="990478">
              <a:buFont typeface="Arial" panose="020B0604020202020204" pitchFamily="34" charset="0"/>
              <a:buChar char="•"/>
              <a:defRPr/>
            </a:pPr>
            <a:r>
              <a:rPr lang="de-DE" sz="1300" cap="small" dirty="0"/>
              <a:t>Göbel et al</a:t>
            </a:r>
            <a:r>
              <a:rPr lang="de-DE" sz="1300" dirty="0"/>
              <a:t>. 2014, S.53</a:t>
            </a:r>
          </a:p>
          <a:p>
            <a:pPr defTabSz="990478">
              <a:defRPr/>
            </a:pPr>
            <a:endParaRPr lang="de-DE" sz="1300" dirty="0"/>
          </a:p>
        </p:txBody>
      </p:sp>
    </p:spTree>
    <p:extLst>
      <p:ext uri="{BB962C8B-B14F-4D97-AF65-F5344CB8AC3E}">
        <p14:creationId xmlns:p14="http://schemas.microsoft.com/office/powerpoint/2010/main" val="3391824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Diese Folie dient als Übergang zum nächsten Gliederungspunkt „Es geht auch anders!“</a:t>
            </a:r>
          </a:p>
          <a:p>
            <a:pPr defTabSz="990478">
              <a:defRPr/>
            </a:pPr>
            <a:endParaRPr lang="de-DE" sz="1300" u="sng" dirty="0"/>
          </a:p>
          <a:p>
            <a:pPr defTabSz="990478">
              <a:defRPr/>
            </a:pPr>
            <a:r>
              <a:rPr lang="de-DE" sz="1300" u="sng" dirty="0"/>
              <a:t>Inhalt:</a:t>
            </a:r>
            <a:r>
              <a:rPr lang="de-DE" sz="1300" dirty="0"/>
              <a:t> </a:t>
            </a:r>
          </a:p>
          <a:p>
            <a:pPr defTabSz="990478">
              <a:defRPr/>
            </a:pPr>
            <a:r>
              <a:rPr lang="de-DE" sz="1300" dirty="0"/>
              <a:t>Es geht auch anders!</a:t>
            </a:r>
          </a:p>
        </p:txBody>
      </p:sp>
    </p:spTree>
    <p:extLst>
      <p:ext uri="{BB962C8B-B14F-4D97-AF65-F5344CB8AC3E}">
        <p14:creationId xmlns:p14="http://schemas.microsoft.com/office/powerpoint/2010/main" val="1122505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Mit dieser Folie wird den Teilnehmern näher gebracht, dass eine Lebensmittelabfallreduktion durch verschiedene Maßnahmen möglich ist, indem ein reales Beispiel genannt wird. Untermauert wird diese Reduktion durch zwei Abfalltonnen mit Lebensmittelabfall. Die linke Tonne ist im Vergleich zur rechten größer und enthält mengenmäßig mehr Lebensmittelabfall. Diese soll den Anfangszustand repräsentieren, bei dem viele Lebensmittel weggeworfen werden. Vier Lebensmittel sind so platziert, dass diese einen traurigen Smiley ergeben. Dies soll untermauern, dass dieser Zustand schlecht ist und geändert werden sollte. Die rechte Tonne hingegen soll den erwünschten Zustand – weniger Lebensmittelabfall- darstellen. In dieser sind ebenfalls Lebensmittelabfälle enthalten. Dies soll zeigen, dass eine Reduzierung des Lebensmittelabfalls möglich ist. </a:t>
            </a:r>
          </a:p>
          <a:p>
            <a:pPr defTabSz="990478">
              <a:defRPr/>
            </a:pPr>
            <a:endParaRPr lang="de-DE" sz="1300" dirty="0"/>
          </a:p>
          <a:p>
            <a:pPr defTabSz="990478">
              <a:defRPr/>
            </a:pPr>
            <a:r>
              <a:rPr lang="de-DE" sz="1300" u="sng" dirty="0"/>
              <a:t>Inhalt:</a:t>
            </a:r>
          </a:p>
          <a:p>
            <a:pPr marL="185715" indent="-185715" defTabSz="990478">
              <a:buFont typeface="Arial" panose="020B0604020202020204" pitchFamily="34" charset="0"/>
              <a:buChar char="•"/>
              <a:defRPr/>
            </a:pPr>
            <a:r>
              <a:rPr lang="de-DE" sz="1300" dirty="0"/>
              <a:t>Wie zu Beginn bereits erwähnt, haben die Küchen in dem besagten Projekt sich das Ziel gesetzt durch verschiedene Maßnahmen die Lebensmittelabfälle zu reduzieren.</a:t>
            </a:r>
          </a:p>
          <a:p>
            <a:pPr marL="185715" indent="-185715" defTabSz="990478">
              <a:buFont typeface="Arial" panose="020B0604020202020204" pitchFamily="34" charset="0"/>
              <a:buChar char="•"/>
              <a:defRPr/>
            </a:pPr>
            <a:r>
              <a:rPr lang="de-DE" sz="1300" dirty="0"/>
              <a:t>Was haben die Maßnahmen gebracht?</a:t>
            </a:r>
          </a:p>
          <a:p>
            <a:pPr marL="185715" indent="-185715" defTabSz="990478">
              <a:buFont typeface="Arial" panose="020B0604020202020204" pitchFamily="34" charset="0"/>
              <a:buChar char="•"/>
              <a:defRPr/>
            </a:pPr>
            <a:r>
              <a:rPr lang="de-DE" sz="1300" dirty="0"/>
              <a:t>In einer Küche konnte der Lebensmittelabfall um 18% innerhalb eines Jahres reduziert werden! </a:t>
            </a:r>
          </a:p>
          <a:p>
            <a:pPr marL="185715" indent="-185715" defTabSz="990478">
              <a:buFont typeface="Arial" panose="020B0604020202020204" pitchFamily="34" charset="0"/>
              <a:buChar char="•"/>
              <a:defRPr/>
            </a:pPr>
            <a:r>
              <a:rPr lang="de-DE" sz="1300" dirty="0"/>
              <a:t>(Das Einsparpotential hängt u.a. davon ab, wie viele Maßnahmen bereits in der Vergangenheit ergriffen wurden und welche Maßnahmen innerhalb des einen Jahres eingeführt wurden. )</a:t>
            </a:r>
          </a:p>
          <a:p>
            <a:pPr marL="185715" indent="-185715" defTabSz="990478">
              <a:buFont typeface="Arial" panose="020B0604020202020204" pitchFamily="34" charset="0"/>
              <a:buChar char="•"/>
              <a:defRPr/>
            </a:pPr>
            <a:r>
              <a:rPr lang="de-DE" sz="1300" dirty="0"/>
              <a:t>Auch wir/Ihr Betrieb können/könnt es schaffen, Lebensmittelabfälle zu reduzieren.</a:t>
            </a:r>
          </a:p>
          <a:p>
            <a:pPr defTabSz="990478">
              <a:defRPr/>
            </a:pPr>
            <a:endParaRPr lang="de-DE" sz="1300" u="sng" dirty="0"/>
          </a:p>
          <a:p>
            <a:pPr defTabSz="990478">
              <a:defRPr/>
            </a:pPr>
            <a:r>
              <a:rPr lang="de-DE" sz="1300" u="sng" dirty="0"/>
              <a:t>Hintergrundinformationen:</a:t>
            </a:r>
          </a:p>
          <a:p>
            <a:pPr marL="185715" indent="-185715" defTabSz="990478">
              <a:buFont typeface="Arial" panose="020B0604020202020204" pitchFamily="34" charset="0"/>
              <a:buChar char="•"/>
              <a:defRPr/>
            </a:pPr>
            <a:r>
              <a:rPr lang="de-DE" sz="1300" dirty="0"/>
              <a:t>In dem Projekt „Reduktion von Warenverlusten und Warenvernichtung in der AHV – ein Beitrag zur Steigerung der Ressourceneffizienz “ (2014) wurde nach einem Jahr eine Kontrollmessung durchgeführt. Die Kontrollmessung wurde jedoch nur für vier der fünf am Projekt beteiligten Küchen durchgeführt, da eine Küche sehr wenig Abfall produzierte und daher als Best-</a:t>
            </a:r>
            <a:r>
              <a:rPr lang="de-DE" sz="1300" dirty="0" err="1"/>
              <a:t>Practise</a:t>
            </a:r>
            <a:r>
              <a:rPr lang="de-DE" sz="1300" dirty="0"/>
              <a:t> Beispiel galt.</a:t>
            </a:r>
          </a:p>
          <a:p>
            <a:pPr marL="185715" indent="-185715" defTabSz="990478">
              <a:buFont typeface="Arial" panose="020B0604020202020204" pitchFamily="34" charset="0"/>
              <a:buChar char="•"/>
              <a:defRPr/>
            </a:pPr>
            <a:r>
              <a:rPr lang="de-DE" sz="1300" dirty="0"/>
              <a:t>Lebensmittelabfallreduktion der anderen untersuchten Küchen: bei zwei Küchen ist es die prozentuale Menge an der gesamten Produktionsmenge nahezu konstant geblieben (die Zeit reichte für die umfangreiche Implementierung der Maßnahmen nicht aus); bei der dritten Küche konnte eine Reduktion von 14% erreicht werden.</a:t>
            </a:r>
          </a:p>
          <a:p>
            <a:pPr defTabSz="990478">
              <a:defRPr/>
            </a:pPr>
            <a:endParaRPr lang="de-DE" sz="1300" dirty="0"/>
          </a:p>
          <a:p>
            <a:pPr defTabSz="990478">
              <a:defRPr/>
            </a:pPr>
            <a:r>
              <a:rPr lang="de-DE" sz="1300" u="sng" dirty="0"/>
              <a:t>Quelle:</a:t>
            </a:r>
            <a:r>
              <a:rPr lang="de-DE" sz="1300" dirty="0"/>
              <a:t> </a:t>
            </a:r>
          </a:p>
          <a:p>
            <a:pPr marL="185715" indent="-185715" defTabSz="990478">
              <a:buFont typeface="Arial" panose="020B0604020202020204" pitchFamily="34" charset="0"/>
              <a:buChar char="•"/>
              <a:defRPr/>
            </a:pPr>
            <a:r>
              <a:rPr lang="de-DE" sz="1300" cap="small" dirty="0"/>
              <a:t>Göbel et al</a:t>
            </a:r>
            <a:r>
              <a:rPr lang="de-DE" sz="1300" dirty="0"/>
              <a:t>. 2014, S.49</a:t>
            </a:r>
          </a:p>
          <a:p>
            <a:pPr marL="185715" indent="-185715" defTabSz="990478">
              <a:buFont typeface="Arial" panose="020B0604020202020204" pitchFamily="34" charset="0"/>
              <a:buChar char="•"/>
              <a:defRPr/>
            </a:pPr>
            <a:endParaRPr lang="de-DE" dirty="0"/>
          </a:p>
          <a:p>
            <a:pPr defTabSz="990478">
              <a:defRPr/>
            </a:pPr>
            <a:endParaRPr lang="de-DE" sz="1300" dirty="0"/>
          </a:p>
          <a:p>
            <a:pPr defTabSz="990478">
              <a:defRPr/>
            </a:pPr>
            <a:endParaRPr lang="de-DE" sz="1300" dirty="0"/>
          </a:p>
          <a:p>
            <a:pPr defTabSz="990478">
              <a:defRPr/>
            </a:pPr>
            <a:endParaRPr lang="de-DE" sz="1300" dirty="0"/>
          </a:p>
          <a:p>
            <a:endParaRPr lang="de-DE" dirty="0"/>
          </a:p>
        </p:txBody>
      </p:sp>
    </p:spTree>
    <p:extLst>
      <p:ext uri="{BB962C8B-B14F-4D97-AF65-F5344CB8AC3E}">
        <p14:creationId xmlns:p14="http://schemas.microsoft.com/office/powerpoint/2010/main" val="2873108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Diese Folie zeigt beispielhaft einige Handlungsmöglichkeiten auf, wie Lebensmittelabfälle reduziert werden können.</a:t>
            </a:r>
            <a:endParaRPr lang="de-DE" sz="1300" u="sng" dirty="0"/>
          </a:p>
          <a:p>
            <a:pPr defTabSz="990478">
              <a:defRPr/>
            </a:pPr>
            <a:endParaRPr lang="de-DE" sz="1300" dirty="0"/>
          </a:p>
          <a:p>
            <a:pPr defTabSz="990478">
              <a:defRPr/>
            </a:pPr>
            <a:r>
              <a:rPr lang="de-DE" sz="1300" u="sng" dirty="0"/>
              <a:t>Inhalt</a:t>
            </a:r>
            <a:r>
              <a:rPr lang="de-DE" sz="1300" dirty="0"/>
              <a:t>: </a:t>
            </a:r>
          </a:p>
          <a:p>
            <a:pPr defTabSz="990478">
              <a:defRPr/>
            </a:pPr>
            <a:r>
              <a:rPr lang="de-DE" sz="1300" dirty="0"/>
              <a:t>Übergangsfrage: Wie lassen sich Lebensmittelabfälle einsparen?</a:t>
            </a:r>
          </a:p>
          <a:p>
            <a:pPr defTabSz="990478">
              <a:defRPr/>
            </a:pPr>
            <a:endParaRPr lang="de-DE" sz="1300" dirty="0"/>
          </a:p>
          <a:p>
            <a:pPr marL="185715" indent="-185715" defTabSz="990478">
              <a:buFont typeface="Arial" panose="020B0604020202020204" pitchFamily="34" charset="0"/>
              <a:buChar char="•"/>
              <a:defRPr/>
            </a:pPr>
            <a:r>
              <a:rPr lang="de-DE" sz="1300" dirty="0"/>
              <a:t>Es gibt zahlreiche Maßnahmen/Handlungsmöglichkeiten Lebensmittel einzusparen, dazu gehören z.B.</a:t>
            </a:r>
          </a:p>
          <a:p>
            <a:pPr marL="680954" lvl="1" indent="-185715" defTabSz="990478">
              <a:buFont typeface="Arial" panose="020B0604020202020204" pitchFamily="34" charset="0"/>
              <a:buChar char="•"/>
              <a:defRPr/>
            </a:pPr>
            <a:r>
              <a:rPr lang="de-DE" sz="1300" dirty="0"/>
              <a:t>Lebensmittelabfälle messen</a:t>
            </a:r>
          </a:p>
          <a:p>
            <a:pPr marL="680954" lvl="1" indent="-185715" defTabSz="990478">
              <a:buFont typeface="Arial" panose="020B0604020202020204" pitchFamily="34" charset="0"/>
              <a:buChar char="•"/>
              <a:defRPr/>
            </a:pPr>
            <a:r>
              <a:rPr lang="de-DE" sz="1300" dirty="0"/>
              <a:t>Reste vom Vortag kreativ in den Speisenplan verwerten</a:t>
            </a:r>
          </a:p>
          <a:p>
            <a:pPr marL="680954" lvl="1" indent="-185715" defTabSz="990478">
              <a:buFont typeface="Arial" panose="020B0604020202020204" pitchFamily="34" charset="0"/>
              <a:buChar char="•"/>
              <a:defRPr/>
            </a:pPr>
            <a:r>
              <a:rPr lang="de-DE" sz="1300" dirty="0"/>
              <a:t>Anpassung der Produktions- und Bestellmenge</a:t>
            </a:r>
          </a:p>
          <a:p>
            <a:pPr marL="680954" lvl="1" indent="-185715" defTabSz="990478">
              <a:buFont typeface="Arial" panose="020B0604020202020204" pitchFamily="34" charset="0"/>
              <a:buChar char="•"/>
              <a:defRPr/>
            </a:pPr>
            <a:r>
              <a:rPr lang="de-DE" sz="1300" dirty="0"/>
              <a:t>Anbieten unterschiedlicher Portionsgrößen</a:t>
            </a:r>
          </a:p>
          <a:p>
            <a:pPr marL="680954" lvl="1" indent="-185715" defTabSz="990478">
              <a:buFont typeface="Arial" panose="020B0604020202020204" pitchFamily="34" charset="0"/>
              <a:buChar char="•"/>
              <a:defRPr/>
            </a:pPr>
            <a:r>
              <a:rPr lang="de-DE" sz="1300" dirty="0"/>
              <a:t>verbesserte Gästekommunikation (z.B. ein Schild aufstellen, welches darauf hinweist, dass auch kleinere Portionen bestellt werden können)</a:t>
            </a:r>
          </a:p>
          <a:p>
            <a:pPr marL="680954" lvl="1" indent="-185715" defTabSz="990478">
              <a:buFont typeface="Arial" panose="020B0604020202020204" pitchFamily="34" charset="0"/>
              <a:buChar char="•"/>
              <a:defRPr/>
            </a:pPr>
            <a:r>
              <a:rPr lang="de-DE" sz="1300" dirty="0"/>
              <a:t>Sensibilisierung der Gäste zum Thema Lebensmittelabfallreduktion</a:t>
            </a:r>
          </a:p>
          <a:p>
            <a:pPr defTabSz="990478">
              <a:defRPr/>
            </a:pPr>
            <a:endParaRPr lang="de-DE" sz="1300" dirty="0"/>
          </a:p>
          <a:p>
            <a:pPr marL="185715" indent="-185715" defTabSz="990478">
              <a:buFont typeface="Arial" panose="020B0604020202020204" pitchFamily="34" charset="0"/>
              <a:buChar char="•"/>
              <a:defRPr/>
            </a:pPr>
            <a:r>
              <a:rPr lang="de-DE" sz="1300" dirty="0"/>
              <a:t>Welche Maßnahme geeignet und umsetzbar ist, ist von Betrieb zu Betrieb verschieden.</a:t>
            </a:r>
          </a:p>
          <a:p>
            <a:pPr defTabSz="990478">
              <a:defRPr/>
            </a:pPr>
            <a:endParaRPr lang="de-DE" sz="1300" dirty="0"/>
          </a:p>
          <a:p>
            <a:pPr defTabSz="990478">
              <a:defRPr/>
            </a:pPr>
            <a:r>
              <a:rPr lang="de-DE" sz="1300" dirty="0"/>
              <a:t>Hinweis:</a:t>
            </a:r>
          </a:p>
          <a:p>
            <a:pPr marL="185715" indent="-185715" defTabSz="990478">
              <a:buFont typeface="Arial" panose="020B0604020202020204" pitchFamily="34" charset="0"/>
              <a:buChar char="•"/>
              <a:defRPr/>
            </a:pPr>
            <a:r>
              <a:rPr lang="de-DE" sz="1300" dirty="0"/>
              <a:t>Die hier aufgezeigten Maßnahmen stellen nur eine geringe Auswahl dar. Weitere Maßnahmen sind unter https://www.fh-muenster.de/isun/downloads/leitfaden-massnahmen-loesungen-lebensmittelabfaelle-vermeiden-grosskuechen.pdf oder auf der LAV</a:t>
            </a:r>
            <a:r>
              <a:rPr lang="de-DE" sz="1300" baseline="0" dirty="0"/>
              <a:t> </a:t>
            </a:r>
            <a:r>
              <a:rPr lang="de-DE" sz="1300" dirty="0"/>
              <a:t>Plattform zu finden.</a:t>
            </a:r>
          </a:p>
          <a:p>
            <a:pPr marL="185715" indent="-185715" defTabSz="990478">
              <a:buFont typeface="Arial" panose="020B0604020202020204" pitchFamily="34" charset="0"/>
              <a:buChar char="•"/>
              <a:defRPr/>
            </a:pPr>
            <a:endParaRPr lang="de-DE" sz="1300" u="sng" dirty="0"/>
          </a:p>
          <a:p>
            <a:pPr defTabSz="990478">
              <a:defRPr/>
            </a:pPr>
            <a:endParaRPr lang="de-DE" sz="1300" dirty="0"/>
          </a:p>
          <a:p>
            <a:pPr defTabSz="990478">
              <a:defRPr/>
            </a:pPr>
            <a:endParaRPr lang="de-DE" dirty="0"/>
          </a:p>
          <a:p>
            <a:endParaRPr lang="de-DE" dirty="0"/>
          </a:p>
        </p:txBody>
      </p:sp>
    </p:spTree>
    <p:extLst>
      <p:ext uri="{BB962C8B-B14F-4D97-AF65-F5344CB8AC3E}">
        <p14:creationId xmlns:p14="http://schemas.microsoft.com/office/powerpoint/2010/main" val="2702762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Gliederungsfolie. Zur Darstellung des Schulungsverlaufs wurde ein Fließband mit Tabletts gewählt, um einen Bezug zur Gemeinschaftsgastronomie herzustellen.</a:t>
            </a:r>
          </a:p>
          <a:p>
            <a:pPr defTabSz="990478">
              <a:defRPr/>
            </a:pPr>
            <a:endParaRPr lang="de-DE" sz="1300" dirty="0"/>
          </a:p>
          <a:p>
            <a:pPr defTabSz="990478">
              <a:defRPr/>
            </a:pPr>
            <a:r>
              <a:rPr lang="de-DE" sz="1300" u="sng" dirty="0"/>
              <a:t>Inhalt:</a:t>
            </a:r>
          </a:p>
          <a:p>
            <a:pPr marL="185715" indent="-185715" defTabSz="990478">
              <a:buFont typeface="Arial" panose="020B0604020202020204" pitchFamily="34" charset="0"/>
              <a:buChar char="•"/>
              <a:defRPr/>
            </a:pPr>
            <a:r>
              <a:rPr lang="de-DE" sz="1300" dirty="0"/>
              <a:t>Was erwartet Sie in den nächsten </a:t>
            </a:r>
            <a:r>
              <a:rPr lang="de-DE" sz="1300" u="sng" dirty="0"/>
              <a:t>X</a:t>
            </a:r>
            <a:r>
              <a:rPr lang="de-DE" sz="1300" dirty="0"/>
              <a:t> Minuten? </a:t>
            </a:r>
          </a:p>
          <a:p>
            <a:pPr marL="185715" indent="-185715" defTabSz="990478">
              <a:buFont typeface="Arial" panose="020B0604020202020204" pitchFamily="34" charset="0"/>
              <a:buChar char="•"/>
              <a:defRPr/>
            </a:pPr>
            <a:r>
              <a:rPr lang="de-DE" sz="1300" dirty="0"/>
              <a:t>Wie viele Lebensmittel werden weggeworfen? Weltweit, deutschlandweit und in der Gemeinschaftsgastronomie?</a:t>
            </a:r>
          </a:p>
          <a:p>
            <a:pPr marL="185715" indent="-185715" defTabSz="990478">
              <a:buFont typeface="Arial" panose="020B0604020202020204" pitchFamily="34" charset="0"/>
              <a:buChar char="•"/>
              <a:defRPr/>
            </a:pPr>
            <a:r>
              <a:rPr lang="de-DE" sz="1300" dirty="0"/>
              <a:t>Welche Ursachen haben die Lebensmittelabfälle in der Gemeinschaftsgastronomie? (Bei Gruppenarbeit: Danach folgt eine kurze Arbeitsphase, in der Sie sich näher mit den Ursachen der Lebensmittelabfälle in der Gemeinschaftsgastronomie beschäftigen.)</a:t>
            </a:r>
          </a:p>
          <a:p>
            <a:pPr marL="185715" indent="-185715" defTabSz="990478">
              <a:buFont typeface="Arial" panose="020B0604020202020204" pitchFamily="34" charset="0"/>
              <a:buChar char="•"/>
              <a:defRPr/>
            </a:pPr>
            <a:r>
              <a:rPr lang="de-DE" sz="1300" dirty="0"/>
              <a:t>Welche Auswirkungen hat das Ganze auf ökonomischer, ökologischer und ethischer Ebene?</a:t>
            </a:r>
          </a:p>
          <a:p>
            <a:pPr marL="185715" indent="-185715" defTabSz="990478">
              <a:buFont typeface="Arial" panose="020B0604020202020204" pitchFamily="34" charset="0"/>
              <a:buChar char="•"/>
              <a:defRPr/>
            </a:pPr>
            <a:r>
              <a:rPr lang="de-DE" sz="1300" dirty="0"/>
              <a:t>Lebensmittelabfälle lassen sich reduzieren!</a:t>
            </a:r>
          </a:p>
          <a:p>
            <a:pPr marL="185715" indent="-185715" defTabSz="990478">
              <a:buFont typeface="Arial" panose="020B0604020202020204" pitchFamily="34" charset="0"/>
              <a:buChar char="•"/>
              <a:defRPr/>
            </a:pPr>
            <a:r>
              <a:rPr lang="de-DE" sz="1300" dirty="0"/>
              <a:t>Fazit und Wie geht es weiter?</a:t>
            </a:r>
          </a:p>
          <a:p>
            <a:pPr defTabSz="990478">
              <a:defRPr/>
            </a:pPr>
            <a:endParaRPr lang="de-DE" sz="1300" dirty="0"/>
          </a:p>
          <a:p>
            <a:pPr defTabSz="990478">
              <a:defRPr/>
            </a:pPr>
            <a:r>
              <a:rPr lang="de-DE" sz="1300" u="sng" dirty="0"/>
              <a:t>Hinweis:</a:t>
            </a:r>
          </a:p>
          <a:p>
            <a:pPr defTabSz="990478">
              <a:defRPr/>
            </a:pPr>
            <a:r>
              <a:rPr lang="de-DE" sz="1300" dirty="0"/>
              <a:t>Die Zeitdauer der Schulung ist unterschiedlich, je nachdem, ob die Gruppenarbeit und die Interaktionen integriert werden. Die Zeitspanne beträgt 35- 100 Minuten.</a:t>
            </a:r>
          </a:p>
          <a:p>
            <a:pPr defTabSz="990478">
              <a:defRPr/>
            </a:pPr>
            <a:endParaRPr lang="de-DE" sz="1300" dirty="0"/>
          </a:p>
          <a:p>
            <a:pPr defTabSz="990478">
              <a:defRPr/>
            </a:pPr>
            <a:endParaRPr lang="de-DE" sz="1300" dirty="0"/>
          </a:p>
          <a:p>
            <a:endParaRPr lang="de-DE" dirty="0"/>
          </a:p>
        </p:txBody>
      </p:sp>
    </p:spTree>
    <p:extLst>
      <p:ext uri="{BB962C8B-B14F-4D97-AF65-F5344CB8AC3E}">
        <p14:creationId xmlns:p14="http://schemas.microsoft.com/office/powerpoint/2010/main" val="41480231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 </a:t>
            </a:r>
            <a:r>
              <a:rPr lang="de-DE" sz="1300" dirty="0"/>
              <a:t>Diese Folie dient als Übergang zum nächsten Gliederungspunkt „Fazit und Ausblick“</a:t>
            </a:r>
            <a:endParaRPr lang="de-DE" sz="1300" u="sng" dirty="0"/>
          </a:p>
          <a:p>
            <a:pPr defTabSz="990478">
              <a:defRPr/>
            </a:pPr>
            <a:endParaRPr lang="de-DE" sz="1300" u="sng" dirty="0"/>
          </a:p>
          <a:p>
            <a:pPr defTabSz="990478">
              <a:defRPr/>
            </a:pPr>
            <a:r>
              <a:rPr lang="de-DE" sz="1300" u="sng" dirty="0"/>
              <a:t>Inhalt:</a:t>
            </a:r>
            <a:r>
              <a:rPr lang="de-DE" sz="1300" dirty="0"/>
              <a:t> </a:t>
            </a:r>
          </a:p>
          <a:p>
            <a:pPr marL="185715" indent="-185715" defTabSz="990478">
              <a:buFont typeface="Arial" panose="020B0604020202020204" pitchFamily="34" charset="0"/>
              <a:buChar char="•"/>
              <a:defRPr/>
            </a:pPr>
            <a:r>
              <a:rPr lang="de-DE" sz="1300" dirty="0"/>
              <a:t>Kommen wir nun zum Fazit und zum Ausblick.</a:t>
            </a:r>
          </a:p>
        </p:txBody>
      </p:sp>
    </p:spTree>
    <p:extLst>
      <p:ext uri="{BB962C8B-B14F-4D97-AF65-F5344CB8AC3E}">
        <p14:creationId xmlns:p14="http://schemas.microsoft.com/office/powerpoint/2010/main" val="30384858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Fazit 1 Die Folie fasst noch einmal das zuvor Gesagte zusammen und dient als kleine Wiederholung.</a:t>
            </a:r>
          </a:p>
          <a:p>
            <a:pPr defTabSz="990478">
              <a:defRPr/>
            </a:pPr>
            <a:endParaRPr lang="de-DE" sz="1300" dirty="0"/>
          </a:p>
          <a:p>
            <a:pPr defTabSz="990478">
              <a:defRPr/>
            </a:pPr>
            <a:r>
              <a:rPr lang="de-DE" sz="1300" u="sng" dirty="0"/>
              <a:t>Inhalt:</a:t>
            </a:r>
          </a:p>
          <a:p>
            <a:pPr marL="185715" indent="-185715" defTabSz="990478">
              <a:buFont typeface="Arial" panose="020B0604020202020204" pitchFamily="34" charset="0"/>
              <a:buChar char="•"/>
              <a:defRPr/>
            </a:pPr>
            <a:endParaRPr lang="de-DE" sz="1300" u="sng" dirty="0"/>
          </a:p>
          <a:p>
            <a:pPr marL="185715" indent="-185715" defTabSz="990478">
              <a:buFont typeface="Arial" panose="020B0604020202020204" pitchFamily="34" charset="0"/>
              <a:buChar char="•"/>
              <a:defRPr/>
            </a:pPr>
            <a:r>
              <a:rPr lang="de-DE" sz="1300" dirty="0"/>
              <a:t>Wir/Ihr Betrieb sollten Lebensmittelabfälle reduzieren,</a:t>
            </a:r>
          </a:p>
          <a:p>
            <a:pPr marL="680954" lvl="1" indent="-185715" defTabSz="990478">
              <a:buFont typeface="Arial" panose="020B0604020202020204" pitchFamily="34" charset="0"/>
              <a:buChar char="•"/>
              <a:defRPr/>
            </a:pPr>
            <a:r>
              <a:rPr lang="de-DE" sz="1300" dirty="0"/>
              <a:t>da es ethisch nicht zu vertreten ist </a:t>
            </a:r>
          </a:p>
          <a:p>
            <a:pPr marL="680954" lvl="1" indent="-185715" defTabSz="990478">
              <a:buFont typeface="Arial" panose="020B0604020202020204" pitchFamily="34" charset="0"/>
              <a:buChar char="•"/>
              <a:defRPr/>
            </a:pPr>
            <a:r>
              <a:rPr lang="de-DE" sz="1300" dirty="0"/>
              <a:t>um einen Beitrag zum Umweltschutz zu leisten</a:t>
            </a:r>
          </a:p>
          <a:p>
            <a:pPr marL="680954" lvl="1" indent="-185715" defTabSz="990478">
              <a:buFont typeface="Arial" panose="020B0604020202020204" pitchFamily="34" charset="0"/>
              <a:buChar char="•"/>
              <a:defRPr/>
            </a:pPr>
            <a:r>
              <a:rPr lang="de-DE" sz="1300" dirty="0"/>
              <a:t>um Kosten einzusparen</a:t>
            </a:r>
          </a:p>
          <a:p>
            <a:pPr marL="680954" lvl="1" indent="-185715" defTabSz="990478">
              <a:buFont typeface="Arial" panose="020B0604020202020204" pitchFamily="34" charset="0"/>
              <a:buChar char="•"/>
              <a:defRPr/>
            </a:pPr>
            <a:r>
              <a:rPr lang="de-DE" sz="1300" dirty="0"/>
              <a:t>da Lebensmittel wertvoll und kostbar sind. </a:t>
            </a:r>
          </a:p>
          <a:p>
            <a:pPr marL="495239" lvl="1" defTabSz="990478">
              <a:defRPr/>
            </a:pPr>
            <a:endParaRPr lang="de-DE" sz="1300" dirty="0"/>
          </a:p>
          <a:p>
            <a:pPr defTabSz="990478">
              <a:defRPr/>
            </a:pPr>
            <a:r>
              <a:rPr lang="de-DE" sz="1300" u="sng" dirty="0"/>
              <a:t>Hinweise:</a:t>
            </a:r>
          </a:p>
          <a:p>
            <a:pPr marL="185715" indent="-185715" defTabSz="990478">
              <a:buFont typeface="Arial" panose="020B0604020202020204" pitchFamily="34" charset="0"/>
              <a:buChar char="•"/>
              <a:defRPr/>
            </a:pPr>
            <a:r>
              <a:rPr lang="de-DE" sz="1300" dirty="0"/>
              <a:t>Wenn in der Unternehmensphilosophie der Umweltschutz Bestandteil ist, kann dies noch einmal unter dem Punkt „Umweltschutz“ erwähnt werden.</a:t>
            </a:r>
          </a:p>
          <a:p>
            <a:pPr defTabSz="990478">
              <a:defRPr/>
            </a:pPr>
            <a:endParaRPr lang="de-DE" sz="1300" dirty="0"/>
          </a:p>
          <a:p>
            <a:pPr defTabSz="990478">
              <a:defRPr/>
            </a:pPr>
            <a:endParaRPr lang="de-DE" dirty="0"/>
          </a:p>
          <a:p>
            <a:endParaRPr lang="de-DE" dirty="0"/>
          </a:p>
        </p:txBody>
      </p:sp>
    </p:spTree>
    <p:extLst>
      <p:ext uri="{BB962C8B-B14F-4D97-AF65-F5344CB8AC3E}">
        <p14:creationId xmlns:p14="http://schemas.microsoft.com/office/powerpoint/2010/main" val="18509015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Fazit 2,  soll motivieren und zeigen, dass jeder einen Beitrag leisten kann und das gemeinsam im Team an diesem Thema gearbeitet werden soll </a:t>
            </a:r>
          </a:p>
          <a:p>
            <a:pPr defTabSz="990478">
              <a:defRPr/>
            </a:pPr>
            <a:endParaRPr lang="de-DE" sz="1300" dirty="0"/>
          </a:p>
          <a:p>
            <a:pPr defTabSz="990478">
              <a:defRPr/>
            </a:pPr>
            <a:r>
              <a:rPr lang="de-DE" sz="1300" u="sng" dirty="0"/>
              <a:t>Inhalt:</a:t>
            </a:r>
          </a:p>
          <a:p>
            <a:pPr marL="185715" indent="-185715" defTabSz="990478">
              <a:buFont typeface="Arial" panose="020B0604020202020204" pitchFamily="34" charset="0"/>
              <a:buChar char="•"/>
              <a:defRPr/>
            </a:pPr>
            <a:r>
              <a:rPr lang="de-DE" dirty="0"/>
              <a:t>Es gibt bereits schon viele Betriebe und Verbraucher,</a:t>
            </a:r>
            <a:r>
              <a:rPr lang="de-DE" baseline="0" dirty="0"/>
              <a:t> die ein Zeichen gegen Lebensmittelverschwendung setzen</a:t>
            </a:r>
          </a:p>
          <a:p>
            <a:pPr marL="185715" indent="-185715" defTabSz="990478">
              <a:buFont typeface="Arial" panose="020B0604020202020204" pitchFamily="34" charset="0"/>
              <a:buChar char="•"/>
              <a:defRPr/>
            </a:pPr>
            <a:r>
              <a:rPr lang="de-DE" baseline="0" dirty="0"/>
              <a:t>Jeder von uns kann das auch und wir als/ihr Betrieb ebenso. Und das wollen wir/der Betrieb ab sofort tun. So können wir/Sie auch ein Vorbild für andere Küchen sein.</a:t>
            </a:r>
            <a:endParaRPr lang="de-DE" dirty="0"/>
          </a:p>
          <a:p>
            <a:pPr marL="185715" indent="-185715" defTabSz="990478">
              <a:buFont typeface="Arial" panose="020B0604020202020204" pitchFamily="34" charset="0"/>
              <a:buChar char="•"/>
              <a:defRPr/>
            </a:pPr>
            <a:r>
              <a:rPr lang="de-DE" dirty="0"/>
              <a:t>Wichtig ist, dass wir/Sie</a:t>
            </a:r>
            <a:r>
              <a:rPr lang="de-DE" baseline="0" dirty="0"/>
              <a:t> </a:t>
            </a:r>
            <a:r>
              <a:rPr lang="de-DE" dirty="0"/>
              <a:t>zusammen als Team daran arbeiten!</a:t>
            </a:r>
          </a:p>
          <a:p>
            <a:pPr marL="185715" indent="-185715" defTabSz="990478">
              <a:buFont typeface="Arial" panose="020B0604020202020204" pitchFamily="34" charset="0"/>
              <a:buChar char="•"/>
              <a:defRPr/>
            </a:pPr>
            <a:r>
              <a:rPr lang="de-DE" dirty="0"/>
              <a:t>ggf. Interaktion </a:t>
            </a:r>
          </a:p>
          <a:p>
            <a:pPr defTabSz="990478">
              <a:defRPr/>
            </a:pPr>
            <a:endParaRPr lang="de-DE" dirty="0"/>
          </a:p>
          <a:p>
            <a:pPr defTabSz="990478">
              <a:defRPr/>
            </a:pPr>
            <a:r>
              <a:rPr lang="de-DE" u="sng" dirty="0"/>
              <a:t>Hinweis:</a:t>
            </a:r>
          </a:p>
          <a:p>
            <a:pPr marL="185715" indent="-185715" defTabSz="990478">
              <a:buFont typeface="Arial" panose="020B0604020202020204" pitchFamily="34" charset="0"/>
              <a:buChar char="•"/>
              <a:defRPr/>
            </a:pPr>
            <a:r>
              <a:rPr lang="de-DE" u="none" dirty="0"/>
              <a:t>pro</a:t>
            </a:r>
            <a:r>
              <a:rPr lang="de-DE" u="none" baseline="0" dirty="0"/>
              <a:t> Teilnehmer sollte ein gelbes Strichmännchen zu sehen sein, ggf. müssen noch welche hinzugefügt werden.</a:t>
            </a:r>
          </a:p>
          <a:p>
            <a:pPr defTabSz="990478">
              <a:defRPr/>
            </a:pPr>
            <a:endParaRPr lang="de-DE" sz="1300" dirty="0"/>
          </a:p>
          <a:p>
            <a:pPr defTabSz="990478">
              <a:defRPr/>
            </a:pPr>
            <a:r>
              <a:rPr lang="de-DE" sz="1300" u="sng" dirty="0"/>
              <a:t>Interaktionsmöglichkeiten:</a:t>
            </a:r>
          </a:p>
          <a:p>
            <a:pPr marL="185715" indent="-185715" defTabSz="990478">
              <a:buFont typeface="Arial" panose="020B0604020202020204" pitchFamily="34" charset="0"/>
              <a:buChar char="•"/>
              <a:defRPr/>
            </a:pPr>
            <a:r>
              <a:rPr lang="de-DE" sz="1300" dirty="0"/>
              <a:t>1. Um den Teilnehmern bewusst zu machen, dass zur Erreichung des Ziels „Lebensmittelabfälle reduzieren“ wichtig ist, dass gemeinsam daran gearbeitet werden muss, können an dieser Stelle noch ein erlebnispädagogisches Element bzw. ein gruppendynamisches Spiel integriert werden. Dies stärkt zudem das Team. Möglich wäre z.B. eines der folgenden zwei „Spiele“:</a:t>
            </a:r>
          </a:p>
          <a:p>
            <a:pPr defTabSz="990478">
              <a:defRPr/>
            </a:pPr>
            <a:endParaRPr lang="de-DE" sz="1300" dirty="0"/>
          </a:p>
          <a:p>
            <a:pPr marL="247620" indent="-247620" defTabSz="990478">
              <a:buFont typeface="Arial" panose="020B0604020202020204" pitchFamily="34" charset="0"/>
              <a:buAutoNum type="arabicPeriod"/>
              <a:defRPr/>
            </a:pPr>
            <a:r>
              <a:rPr lang="de-DE" sz="1300" dirty="0" err="1"/>
              <a:t>Eierkran</a:t>
            </a:r>
            <a:r>
              <a:rPr lang="de-DE" sz="1300" dirty="0"/>
              <a:t>: Pro Teilnehmer wird im Vorfeld eine Schnur (ca. 1m lang) um einen Ring, der über den Flaschenhals passt, sternenförmig angebracht. Die Flasche, das Ei o.ä. und der Ring mit den Schnüren werden nebeneinander auf dem Tisch oder den Boden platziert. Den Teilnehmern wird nun die Aufgabe gestellt: Die Teilnehmer sollen mithilfe des Rings mit den Schnüren ein (Plastik-) Ei oder einen kleinen Ball auf einen Flaschenhals ablegen. Die Schnüre dürfen nur am Ende angefasst werden. Die Aufgabe kann von den Teilnehmern wie folgt gelöst werden: Die Teilnehmer setzen sich um die Flasche und jeder Teilnehmer hält ein Schnurende fest. Durch gezieltes führen der Schnur kann der Ring frei bewegt werden. Das Ei kann durch Andrücken an die Flasche auf den Ring befördert werden und anschließend auf die Flasche abgelegt werden. (Ein Bild ist auf der Internetseite http://www.spielewiki.org/wiki/Eierkran zu sehen).</a:t>
            </a:r>
          </a:p>
          <a:p>
            <a:pPr marL="247620" indent="-247620" defTabSz="990478">
              <a:buFont typeface="Arial" panose="020B0604020202020204" pitchFamily="34" charset="0"/>
              <a:buAutoNum type="arabicPeriod"/>
              <a:defRPr/>
            </a:pPr>
            <a:endParaRPr lang="de-DE" sz="1300" dirty="0"/>
          </a:p>
          <a:p>
            <a:pPr marL="247620" indent="-247620" defTabSz="990478">
              <a:buFont typeface="Arial" panose="020B0604020202020204" pitchFamily="34" charset="0"/>
              <a:buAutoNum type="arabicPeriod"/>
              <a:defRPr/>
            </a:pPr>
            <a:r>
              <a:rPr lang="de-DE" sz="1300" dirty="0"/>
              <a:t>Schwebende Stange: Ziel ist es, eine unbiegsame Stange (z.B. Zeltstange oder Bambusstange (aus dem Baummarkt)), die auf den Zeigefingern der Teilnehmer auf Brusthöhe liegt, gemeinsam, ohne, dass der Kontakt zur Stange verloren geht, auf den Boden zu legen. Die Teilnehmer stellen sich versetzt gegenüber und halten beide Zeigefinger in Brusthöhe nach vorne. Pro Teilnehmer sollte die Stange ca. 30cm Platz bieten. Für größere Gruppen eignet sich eine Zeltstange, für kleinere Gruppen eine Bambusstange, die es in unterschiedlichen Größen im Baummarkt gibt. Je leichter die Stange desto schwieriger die Aufgabe. Die Stange wird auf den Zeigefingern der Teilnehmern gelegt. Diese bekommen nun die Aufgabe gemeinsam die Stange auf den Boden zu legen, ohne, dass der Kontakt der Zeigefinger zur Stange verloren geht. Eine Bild ist unter http://www.spielewiki.org/wiki/Schwebende_Stange zu sehen.</a:t>
            </a:r>
          </a:p>
          <a:p>
            <a:pPr defTabSz="990478">
              <a:defRPr/>
            </a:pPr>
            <a:endParaRPr lang="de-DE" sz="1300" dirty="0"/>
          </a:p>
          <a:p>
            <a:pPr marL="185715" indent="-185715" defTabSz="990478">
              <a:buFont typeface="Arial" panose="020B0604020202020204" pitchFamily="34" charset="0"/>
              <a:buChar char="•"/>
              <a:defRPr/>
            </a:pPr>
            <a:r>
              <a:rPr lang="de-DE" sz="1300" dirty="0"/>
              <a:t>Die Aufgabe bzw. die Erreichung des Ziels steht stellvertretend für die Aufgabe bzw. das Ziel Lebensmittelabfälle zu reduzieren. Zur Erreichung des Ziels ist es wichtig, gemeinsam daran zu arbeiten, indem jeder einen Beitrag leistet, genauso wie das Ziel, Lebensmittelabfälle zu reduzieren. Diese Übertragung sollte den Teilnehmern mitgeteilt werden. Zusätzlich kann mit dieser Interaktion das Team gestärkt werden. </a:t>
            </a:r>
          </a:p>
          <a:p>
            <a:pPr defTabSz="990478">
              <a:defRPr/>
            </a:pPr>
            <a:endParaRPr lang="de-DE" sz="1300" dirty="0"/>
          </a:p>
          <a:p>
            <a:pPr marL="185715" indent="-185715" defTabSz="990478">
              <a:buFont typeface="Arial" panose="020B0604020202020204" pitchFamily="34" charset="0"/>
              <a:buChar char="•"/>
              <a:defRPr/>
            </a:pPr>
            <a:r>
              <a:rPr lang="de-DE" sz="1300" dirty="0"/>
              <a:t>2. Wenn die Interaktion der Folie 3 zu Beginn integriert wurde, kann diese an dieser Stelle wieder aufgegriffen werden: Aus dem Behältnis, in dem die 1/3 Menge Lebensmittel (z.B. Süßigkeiten) hineingelegt wurde, wird eine Süßigkeit herausgenommen und z.B. gesagt: „Wir können zwar nicht das Problem komplett beseitigen, aber wir können gemeinsam einen Beitrag dazu leisten, diese Menge zu reduzieren“. Anschließend wird die Süßigkeit auf den Teller gelegt.</a:t>
            </a:r>
          </a:p>
          <a:p>
            <a:pPr defTabSz="990478">
              <a:defRPr/>
            </a:pPr>
            <a:endParaRPr lang="de-DE" sz="1300" dirty="0"/>
          </a:p>
          <a:p>
            <a:pPr defTabSz="990478">
              <a:defRPr/>
            </a:pPr>
            <a:r>
              <a:rPr lang="de-DE" sz="1300" u="sng" dirty="0"/>
              <a:t>Hintergrundinformation:</a:t>
            </a:r>
          </a:p>
          <a:p>
            <a:pPr marL="185715" indent="-185715" defTabSz="990478">
              <a:buFont typeface="Arial" panose="020B0604020202020204" pitchFamily="34" charset="0"/>
              <a:buChar char="•"/>
              <a:defRPr/>
            </a:pPr>
            <a:r>
              <a:rPr lang="de-DE" u="none" baseline="0" dirty="0"/>
              <a:t>Auf der Internetplattform LAV sind einige Best-Practise Beispiele aufgelistet.</a:t>
            </a:r>
            <a:endParaRPr lang="de-DE" u="none" dirty="0"/>
          </a:p>
          <a:p>
            <a:pPr marL="185715" indent="-185715" defTabSz="990478">
              <a:buFont typeface="Arial" panose="020B0604020202020204" pitchFamily="34" charset="0"/>
              <a:buChar char="•"/>
              <a:defRPr/>
            </a:pPr>
            <a:endParaRPr lang="de-DE" sz="1300" dirty="0"/>
          </a:p>
          <a:p>
            <a:pPr defTabSz="990478">
              <a:defRPr/>
            </a:pPr>
            <a:endParaRPr lang="de-DE" sz="1300" u="sng" dirty="0"/>
          </a:p>
          <a:p>
            <a:endParaRPr lang="de-DE" dirty="0"/>
          </a:p>
          <a:p>
            <a:endParaRPr lang="de-DE" dirty="0"/>
          </a:p>
        </p:txBody>
      </p:sp>
    </p:spTree>
    <p:extLst>
      <p:ext uri="{BB962C8B-B14F-4D97-AF65-F5344CB8AC3E}">
        <p14:creationId xmlns:p14="http://schemas.microsoft.com/office/powerpoint/2010/main" val="21310298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Diese Folie soll den Teilnehmer aufzeigen, welche nächsten Schritte unternommen werden, um die Lebensmittelabfälle zu reduzieren.</a:t>
            </a:r>
          </a:p>
          <a:p>
            <a:pPr defTabSz="990478">
              <a:defRPr/>
            </a:pPr>
            <a:r>
              <a:rPr lang="de-DE" sz="1300" dirty="0"/>
              <a:t> </a:t>
            </a:r>
            <a:endParaRPr lang="de-DE" sz="1300" u="sng" dirty="0"/>
          </a:p>
          <a:p>
            <a:pPr defTabSz="990478">
              <a:defRPr/>
            </a:pPr>
            <a:r>
              <a:rPr lang="de-DE" sz="1300" u="sng" dirty="0"/>
              <a:t>Inhalt:</a:t>
            </a:r>
          </a:p>
          <a:p>
            <a:pPr marL="185715" indent="-185715" defTabSz="990478">
              <a:buFont typeface="Arial" panose="020B0604020202020204" pitchFamily="34" charset="0"/>
              <a:buChar char="•"/>
              <a:defRPr/>
            </a:pPr>
            <a:r>
              <a:rPr lang="de-DE" sz="1300" dirty="0"/>
              <a:t>Wie geht es weiter?</a:t>
            </a:r>
          </a:p>
          <a:p>
            <a:pPr marL="185715" indent="-185715" defTabSz="990478">
              <a:buFont typeface="Arial" panose="020B0604020202020204" pitchFamily="34" charset="0"/>
              <a:buChar char="•"/>
              <a:defRPr/>
            </a:pPr>
            <a:r>
              <a:rPr lang="de-DE" sz="1300" dirty="0"/>
              <a:t>Individuell, je nachdem, welche weiteren Schritte eingeleitet werden. </a:t>
            </a:r>
          </a:p>
          <a:p>
            <a:pPr marL="185715" indent="-185715" defTabSz="990478">
              <a:buFont typeface="Arial" panose="020B0604020202020204" pitchFamily="34" charset="0"/>
              <a:buChar char="•"/>
              <a:defRPr/>
            </a:pPr>
            <a:r>
              <a:rPr lang="de-DE" sz="1300" dirty="0"/>
              <a:t>Nach Abschluss: Teilnehmer der Reihe nach fragen „Was habt ihr mitgenommen?“ und/oder „Was denkt ihr zum Thema?“ </a:t>
            </a:r>
            <a:r>
              <a:rPr lang="de-DE" sz="1300" dirty="0">
                <a:sym typeface="Wingdings" panose="05000000000000000000" pitchFamily="2" charset="2"/>
              </a:rPr>
              <a:t> </a:t>
            </a:r>
            <a:r>
              <a:rPr lang="de-DE" sz="1300" dirty="0"/>
              <a:t>Dies kann als Erfolgskontrolle des gesetzten Ziels dienen.</a:t>
            </a:r>
          </a:p>
          <a:p>
            <a:pPr marL="185715" indent="-185715" defTabSz="990478">
              <a:buFont typeface="Arial" panose="020B0604020202020204" pitchFamily="34" charset="0"/>
              <a:buChar char="•"/>
              <a:defRPr/>
            </a:pPr>
            <a:r>
              <a:rPr lang="de-DE" sz="1300" dirty="0"/>
              <a:t>Ggf. Interaktion</a:t>
            </a:r>
          </a:p>
          <a:p>
            <a:pPr marL="185715" indent="-185715" defTabSz="990478">
              <a:buFont typeface="Arial" panose="020B0604020202020204" pitchFamily="34" charset="0"/>
              <a:buChar char="•"/>
              <a:defRPr/>
            </a:pPr>
            <a:endParaRPr lang="de-DE" sz="1300" dirty="0"/>
          </a:p>
          <a:p>
            <a:pPr defTabSz="990478">
              <a:defRPr/>
            </a:pPr>
            <a:r>
              <a:rPr lang="de-DE" sz="1300" u="sng" dirty="0"/>
              <a:t>Hinweise</a:t>
            </a:r>
            <a:r>
              <a:rPr lang="de-DE" sz="1300" dirty="0"/>
              <a:t>:</a:t>
            </a:r>
          </a:p>
          <a:p>
            <a:pPr marL="185715" indent="-185715" defTabSz="990478">
              <a:buFont typeface="Arial" panose="020B0604020202020204" pitchFamily="34" charset="0"/>
              <a:buChar char="•"/>
              <a:defRPr/>
            </a:pPr>
            <a:r>
              <a:rPr lang="de-DE" sz="1300" dirty="0"/>
              <a:t>Soll eine Messung durchgeführt werden, könnte direkt im Anschluss die Vorgehensweise erläutert werden. Ein Leitfaden dazu ist unter der URL: https://www.fh-muenster.de/isun/downloads/leitfaden-lebensmittelabfall-grosskuechen-messung-praxis.pdf zu finden.</a:t>
            </a:r>
          </a:p>
          <a:p>
            <a:pPr marL="185715" indent="-185715" defTabSz="990478">
              <a:buFont typeface="Arial" panose="020B0604020202020204" pitchFamily="34" charset="0"/>
              <a:buChar char="•"/>
              <a:defRPr/>
            </a:pPr>
            <a:r>
              <a:rPr lang="de-DE" sz="1300" dirty="0"/>
              <a:t>Die nächsten möglichen Schritte könnte sein: (Diese könnten dann ggf. noch auf die Folie geschrieben werden)</a:t>
            </a:r>
          </a:p>
          <a:p>
            <a:pPr marL="804763" lvl="1" indent="-309524">
              <a:buFont typeface="Arial" panose="020B0604020202020204" pitchFamily="34" charset="0"/>
              <a:buChar char="•"/>
            </a:pPr>
            <a:r>
              <a:rPr lang="de-DE" sz="1300" dirty="0"/>
              <a:t>Messung des Lebensmittelabfalls</a:t>
            </a:r>
          </a:p>
          <a:p>
            <a:pPr marL="804763" lvl="1" indent="-309524">
              <a:buFont typeface="Arial" panose="020B0604020202020204" pitchFamily="34" charset="0"/>
              <a:buChar char="•"/>
            </a:pPr>
            <a:r>
              <a:rPr lang="de-DE" sz="1300" dirty="0"/>
              <a:t>Ursachen identifizieren</a:t>
            </a:r>
          </a:p>
          <a:p>
            <a:pPr marL="804763" lvl="1" indent="-309524">
              <a:buFont typeface="Arial" panose="020B0604020202020204" pitchFamily="34" charset="0"/>
              <a:buChar char="•"/>
            </a:pPr>
            <a:r>
              <a:rPr lang="de-DE" sz="1300" dirty="0"/>
              <a:t>Gemeinsam Ziele setzen</a:t>
            </a:r>
          </a:p>
          <a:p>
            <a:pPr marL="804763" lvl="1" indent="-309524">
              <a:buFont typeface="Arial" panose="020B0604020202020204" pitchFamily="34" charset="0"/>
              <a:buChar char="•"/>
            </a:pPr>
            <a:r>
              <a:rPr lang="de-DE" sz="1300" dirty="0"/>
              <a:t>Gemeinsam Maßnahmen entwickeln</a:t>
            </a:r>
          </a:p>
          <a:p>
            <a:pPr marL="804763" lvl="1" indent="-309524">
              <a:buFont typeface="Arial" panose="020B0604020202020204" pitchFamily="34" charset="0"/>
              <a:buChar char="•"/>
            </a:pPr>
            <a:r>
              <a:rPr lang="de-DE" sz="1300" dirty="0"/>
              <a:t>Gemeinsam Maßnahmen umsetzen</a:t>
            </a:r>
          </a:p>
          <a:p>
            <a:pPr marL="804763" lvl="1" indent="-309524">
              <a:buFont typeface="Arial" panose="020B0604020202020204" pitchFamily="34" charset="0"/>
              <a:buChar char="•"/>
            </a:pPr>
            <a:r>
              <a:rPr lang="de-DE" sz="1300" dirty="0"/>
              <a:t>erneute Messung zur Kontrolle</a:t>
            </a:r>
          </a:p>
          <a:p>
            <a:pPr marL="185715" indent="-185715" defTabSz="990478">
              <a:buFont typeface="Arial" panose="020B0604020202020204" pitchFamily="34" charset="0"/>
              <a:buChar char="•"/>
              <a:defRPr/>
            </a:pPr>
            <a:r>
              <a:rPr lang="de-DE" sz="1300" dirty="0"/>
              <a:t>Wenn möglich, sollten die Mitarbeiter an der Erarbeitung von Lösungsansätzen einbezogen werden. Dadurch zeigen die Mitarbeiter mehr Verantwortung bei der Durchführung der einzelnen Maßnahmen. (Pardo-del-Val et al. 2012, </a:t>
            </a:r>
            <a:r>
              <a:rPr lang="de-DE" sz="1300" dirty="0" err="1"/>
              <a:t>Umble</a:t>
            </a:r>
            <a:r>
              <a:rPr lang="de-DE" sz="1300" dirty="0"/>
              <a:t>/</a:t>
            </a:r>
            <a:r>
              <a:rPr lang="de-DE" sz="1300" dirty="0" err="1"/>
              <a:t>Umble</a:t>
            </a:r>
            <a:r>
              <a:rPr lang="de-DE" sz="1300" dirty="0"/>
              <a:t> 2014 zitiert in: Göbel et al. 2014, S.25)</a:t>
            </a:r>
          </a:p>
          <a:p>
            <a:endParaRPr lang="de-DE" sz="1300" u="sng" dirty="0"/>
          </a:p>
          <a:p>
            <a:r>
              <a:rPr lang="de-DE" sz="1300" u="sng" dirty="0"/>
              <a:t>Interaktionsmöglichkeit:</a:t>
            </a:r>
          </a:p>
          <a:p>
            <a:pPr marL="185715" indent="-185715" defTabSz="990478">
              <a:buFont typeface="Arial" panose="020B0604020202020204" pitchFamily="34" charset="0"/>
              <a:buChar char="•"/>
              <a:defRPr/>
            </a:pPr>
            <a:r>
              <a:rPr lang="de-DE" sz="1300" dirty="0"/>
              <a:t>Um den Entschluss des Betriebes Lebensmittelabfälle zu reduzieren sichtbar zu machen, kann unter und auf dem Deckel einer Miniatur- Mülltonne z.B. „Gemeinsam für weniger Lebensmittelabfall“ geschrieben werden und die Mitarbeiter unterschreiben auf der Mülltonne mit ihren Namen. So kann das gemeinsame Ziel, Lebensmittelabfälle zu reduzieren, verfestigt werden. </a:t>
            </a:r>
          </a:p>
          <a:p>
            <a:pPr marL="185715" indent="-185715" defTabSz="990478">
              <a:buFont typeface="Arial" panose="020B0604020202020204" pitchFamily="34" charset="0"/>
              <a:buChar char="•"/>
              <a:defRPr/>
            </a:pPr>
            <a:r>
              <a:rPr lang="de-DE" sz="1300" dirty="0"/>
              <a:t>Diese Mülltonne sollte sichtbar z.B. im Aufenthaltsraum aufgestellt werden. </a:t>
            </a:r>
          </a:p>
          <a:p>
            <a:pPr marL="185715" indent="-185715" defTabSz="990478">
              <a:buFont typeface="Arial" panose="020B0604020202020204" pitchFamily="34" charset="0"/>
              <a:buChar char="•"/>
              <a:defRPr/>
            </a:pPr>
            <a:r>
              <a:rPr lang="de-DE" sz="1300" dirty="0"/>
              <a:t>Weiterhin kann jedes Mal, wenn der Betrieb einen Schritt zur Lebensmittelabfallreduktion abgeschlossen hat, z.B. wenn der Abfall gemessen, Ursachen identifiziert oder bestimmte Maßnahme umgesetzt wurden, dies auf einen Zettel geschrieben und an einem Gegenstand z.B. einen Schaschlikspieß geklebt und in die offene Miniatur-Mülltonne im Dabeisein der Mitarbeiter hineingestellt werden. So werden die Fortschritte sichtbar gemacht und sind dauerhaft präsent. Dies könnte zur Motivation beitragen, weiter an der Lebensmittelabfallreduktion zu arbeiten.</a:t>
            </a:r>
          </a:p>
          <a:p>
            <a:pPr marL="185715" indent="-185715" defTabSz="990478">
              <a:buFont typeface="Arial" panose="020B0604020202020204" pitchFamily="34" charset="0"/>
              <a:buChar char="•"/>
              <a:defRPr/>
            </a:pPr>
            <a:r>
              <a:rPr lang="de-DE" sz="1300" dirty="0"/>
              <a:t>Eine solche Minitatur-Mülltonne lässt sich z.B. bei https://www.hood.de/i/sulo-mini-muelltonne-miniatur-muellcontainer-neu-original-dekoration-buero-53066209.htm käuflich erwerben. (Kostenpunkt: 6,45€ (14,5x8.0x9.5 cm))</a:t>
            </a:r>
          </a:p>
          <a:p>
            <a:pPr defTabSz="990478">
              <a:defRPr/>
            </a:pPr>
            <a:endParaRPr lang="de-DE" sz="1300" dirty="0"/>
          </a:p>
          <a:p>
            <a:pPr marL="185715" indent="-185715">
              <a:buFont typeface="Arial" panose="020B0604020202020204" pitchFamily="34" charset="0"/>
              <a:buChar char="•"/>
            </a:pPr>
            <a:endParaRPr lang="de-DE" sz="1300" dirty="0"/>
          </a:p>
          <a:p>
            <a:pPr marL="185715" indent="-185715">
              <a:buFont typeface="Arial" panose="020B0604020202020204" pitchFamily="34" charset="0"/>
              <a:buChar char="•"/>
            </a:pPr>
            <a:endParaRPr lang="de-DE" sz="1300" dirty="0"/>
          </a:p>
          <a:p>
            <a:pPr defTabSz="990478">
              <a:defRPr/>
            </a:pPr>
            <a:endParaRPr lang="de-DE" sz="1300" dirty="0"/>
          </a:p>
          <a:p>
            <a:endParaRPr lang="de-DE" dirty="0"/>
          </a:p>
          <a:p>
            <a:endParaRPr lang="de-DE" dirty="0"/>
          </a:p>
          <a:p>
            <a:endParaRPr lang="de-DE" dirty="0"/>
          </a:p>
          <a:p>
            <a:endParaRPr lang="de-DE" baseline="0" dirty="0"/>
          </a:p>
        </p:txBody>
      </p:sp>
    </p:spTree>
    <p:extLst>
      <p:ext uri="{BB962C8B-B14F-4D97-AF65-F5344CB8AC3E}">
        <p14:creationId xmlns:p14="http://schemas.microsoft.com/office/powerpoint/2010/main" val="20919874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Abschlussfolie</a:t>
            </a:r>
          </a:p>
          <a:p>
            <a:pPr defTabSz="990478">
              <a:defRPr/>
            </a:pPr>
            <a:endParaRPr lang="de-DE" sz="1300" dirty="0"/>
          </a:p>
          <a:p>
            <a:pPr defTabSz="990478">
              <a:defRPr/>
            </a:pPr>
            <a:r>
              <a:rPr lang="de-DE" sz="1300" u="sng" dirty="0"/>
              <a:t>Inhalt:</a:t>
            </a:r>
            <a:r>
              <a:rPr lang="de-DE" sz="1300" dirty="0"/>
              <a:t> </a:t>
            </a:r>
          </a:p>
          <a:p>
            <a:pPr defTabSz="990478">
              <a:defRPr/>
            </a:pPr>
            <a:r>
              <a:rPr lang="de-DE" sz="1300" dirty="0"/>
              <a:t>Welche Fragen haben/habt Sie/ihr? </a:t>
            </a:r>
          </a:p>
          <a:p>
            <a:pPr defTabSz="990478">
              <a:defRPr/>
            </a:pPr>
            <a:endParaRPr lang="de-DE" sz="1300" dirty="0"/>
          </a:p>
          <a:p>
            <a:endParaRPr lang="de-DE" dirty="0"/>
          </a:p>
        </p:txBody>
      </p:sp>
    </p:spTree>
    <p:extLst>
      <p:ext uri="{BB962C8B-B14F-4D97-AF65-F5344CB8AC3E}">
        <p14:creationId xmlns:p14="http://schemas.microsoft.com/office/powerpoint/2010/main" val="11169820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659652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Einleitende Folie zum Gliederungspunkt „Lebensmittelabfallmenge“. Bild zeigt eine große Menge Lebensmittelabfall.</a:t>
            </a:r>
          </a:p>
          <a:p>
            <a:pPr defTabSz="990478">
              <a:defRPr/>
            </a:pPr>
            <a:endParaRPr lang="de-DE" sz="1300" dirty="0"/>
          </a:p>
          <a:p>
            <a:pPr defTabSz="990478">
              <a:defRPr/>
            </a:pPr>
            <a:r>
              <a:rPr lang="de-DE" sz="1300" u="sng" dirty="0"/>
              <a:t>Inhalt:</a:t>
            </a:r>
            <a:r>
              <a:rPr lang="de-DE" sz="1300" dirty="0"/>
              <a:t> </a:t>
            </a:r>
          </a:p>
          <a:p>
            <a:pPr marL="185715" indent="-185715" defTabSz="990478">
              <a:buFont typeface="Arial" panose="020B0604020202020204" pitchFamily="34" charset="0"/>
              <a:buChar char="•"/>
              <a:defRPr/>
            </a:pPr>
            <a:r>
              <a:rPr lang="de-DE" sz="1300" dirty="0"/>
              <a:t>Überleitung zu den nächsten Folien: Wie viele Lebensmittel werden weggeworfen? oder Interaktion</a:t>
            </a:r>
          </a:p>
          <a:p>
            <a:pPr defTabSz="990478">
              <a:defRPr/>
            </a:pPr>
            <a:endParaRPr lang="de-DE" sz="1300" dirty="0"/>
          </a:p>
          <a:p>
            <a:pPr defTabSz="990478">
              <a:defRPr/>
            </a:pPr>
            <a:r>
              <a:rPr lang="de-DE" sz="1300" u="sng" dirty="0"/>
              <a:t>Interaktionsmöglichkeit:</a:t>
            </a:r>
          </a:p>
          <a:p>
            <a:pPr marL="185715" indent="-185715" defTabSz="990478">
              <a:buFont typeface="Arial" panose="020B0604020202020204" pitchFamily="34" charset="0"/>
              <a:buChar char="•"/>
              <a:defRPr/>
            </a:pPr>
            <a:r>
              <a:rPr lang="de-DE" sz="1300" dirty="0"/>
              <a:t>Als Übergang zur nächsten Folie und als spannende Einleitung zum Thema: Der Multiplikator verteilt vor Beginn der Schulung pro Teilnehmer 1-2 Lebensmittel (z.B. Süßigkeiten) auf den Plätzen der Teilnehmer (bei 12 Teilnehmern z.B. 24 Süßigkeiten), wobei 1/3 dieser Lebensmittel sich z.B. farblich (acht rote Süßigkeiten) von dem Rest (16 blaue Süßigkeiten) unterscheiden. Den Teilnehmern wird mitgeteilt, dass sie sich vorstellen sollen, dass dies die weltweit produzierte Menge an Lebensmittel darstellt. Sodann werden diejenigen mit den roten Süßigkeiten aufgefordert, diese in eine saubere Abfalltonne oder Ähnliches zu legen (da dies der Lebensmittelabfallanteil an der Gesamtproduktion ist) und diejenigen mit den blauen Süßigkeiten auf einen Teller. Die Demonstration kann auch vom Multiplikator selbst durchgeführt werden, um Zeit einzusparen. </a:t>
            </a:r>
          </a:p>
          <a:p>
            <a:pPr defTabSz="990478">
              <a:defRPr/>
            </a:pPr>
            <a:endParaRPr lang="de-DE" sz="1300" dirty="0"/>
          </a:p>
          <a:p>
            <a:pPr defTabSz="990478">
              <a:defRPr/>
            </a:pPr>
            <a:r>
              <a:rPr lang="de-DE" sz="1300" u="sng" dirty="0"/>
              <a:t>Quelle: </a:t>
            </a:r>
          </a:p>
          <a:p>
            <a:pPr marL="185715" indent="-185715">
              <a:buFont typeface="Arial" panose="020B0604020202020204" pitchFamily="34" charset="0"/>
              <a:buChar char="•"/>
            </a:pPr>
            <a:r>
              <a:rPr lang="de-DE" dirty="0"/>
              <a:t>Bildquelle</a:t>
            </a:r>
            <a:r>
              <a:rPr lang="de-DE" baseline="0" dirty="0"/>
              <a:t>: </a:t>
            </a:r>
            <a:r>
              <a:rPr lang="de-DE" baseline="0" dirty="0" smtClean="0"/>
              <a:t>WWF 2009</a:t>
            </a:r>
            <a:endParaRPr lang="de-DE" dirty="0"/>
          </a:p>
        </p:txBody>
      </p:sp>
    </p:spTree>
    <p:extLst>
      <p:ext uri="{BB962C8B-B14F-4D97-AF65-F5344CB8AC3E}">
        <p14:creationId xmlns:p14="http://schemas.microsoft.com/office/powerpoint/2010/main" val="3601393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Die Folie stellt die Menge der weltweit weggeworfenen Lebensmittel dar und zeigt auf, dass die Lebensmittelverschwendung ein globales Thema ist. Untermauert wird die Aussage durch das Bild. Dieses zeigt einen Apfel auf dem die Welt gezeichnet und ca. 1/3 vom Apfel rausgeschnitten ist. </a:t>
            </a:r>
          </a:p>
          <a:p>
            <a:pPr defTabSz="990478">
              <a:defRPr/>
            </a:pPr>
            <a:r>
              <a:rPr lang="de-DE" sz="1300" dirty="0"/>
              <a:t> </a:t>
            </a:r>
          </a:p>
          <a:p>
            <a:pPr defTabSz="990478">
              <a:defRPr/>
            </a:pPr>
            <a:r>
              <a:rPr lang="de-DE" sz="1300" u="sng" dirty="0"/>
              <a:t>Inhalt</a:t>
            </a:r>
            <a:r>
              <a:rPr lang="de-DE" sz="1300" dirty="0"/>
              <a:t>: </a:t>
            </a:r>
          </a:p>
          <a:p>
            <a:pPr marL="185715" indent="-185715" defTabSz="990478">
              <a:buFont typeface="Arial" panose="020B0604020202020204" pitchFamily="34" charset="0"/>
              <a:buChar char="•"/>
              <a:defRPr/>
            </a:pPr>
            <a:r>
              <a:rPr lang="de-DE" sz="1300" dirty="0"/>
              <a:t>bei durchgeführter Interaktion: Ein paar von Ihnen haben einen Teil der „weltweit produzierten Menge an Lebensmittel“ (fiktiv!), hier in die Tonne geworfen. Das waren 1/3 der ausgeteilten Lebensmitteln (Süßigkeiten). So viel wird tatsächlich weltweit von der produzierten Menge weggeworfen oder geht verloren!</a:t>
            </a:r>
          </a:p>
          <a:p>
            <a:pPr marL="185715" indent="-185715" defTabSz="990478">
              <a:buFont typeface="Arial" panose="020B0604020202020204" pitchFamily="34" charset="0"/>
              <a:buChar char="•"/>
              <a:defRPr/>
            </a:pPr>
            <a:r>
              <a:rPr lang="de-DE" sz="1300" b="1" dirty="0"/>
              <a:t>1/3 aller für den Menschen produzierten Lebensmittel gehen schätzungsweise weltweit verloren oder werden weggeworfen</a:t>
            </a:r>
            <a:r>
              <a:rPr lang="de-DE" sz="1300" dirty="0"/>
              <a:t>.  </a:t>
            </a:r>
          </a:p>
          <a:p>
            <a:pPr marL="185715" indent="-185715" defTabSz="990478">
              <a:buFont typeface="Arial" panose="020B0604020202020204" pitchFamily="34" charset="0"/>
              <a:buChar char="•"/>
              <a:defRPr/>
            </a:pPr>
            <a:r>
              <a:rPr lang="de-DE" sz="1300" b="1" dirty="0"/>
              <a:t>Das sind 1,3 Milliarden Tonnen Lebensmittel jährlich.</a:t>
            </a:r>
            <a:r>
              <a:rPr lang="de-DE" sz="1300" dirty="0"/>
              <a:t> (Das ist die Menge die vermeidbar ist, zählt man die nicht vermeidbaren hinzu, beläuft sich die Summe auf 1,6 Milliarden Tonnen Lebensmittel)</a:t>
            </a:r>
          </a:p>
          <a:p>
            <a:pPr marL="185715" indent="-185715" defTabSz="990478">
              <a:buFont typeface="Arial" panose="020B0604020202020204" pitchFamily="34" charset="0"/>
              <a:buChar char="•"/>
              <a:defRPr/>
            </a:pPr>
            <a:r>
              <a:rPr lang="de-DE" sz="1300" dirty="0"/>
              <a:t>Lebensmittelverluste und -verschwendung ist ein globales Thema</a:t>
            </a:r>
          </a:p>
          <a:p>
            <a:pPr marL="185715" indent="-185715" defTabSz="990478">
              <a:buFont typeface="Arial" panose="020B0604020202020204" pitchFamily="34" charset="0"/>
              <a:buChar char="•"/>
              <a:defRPr/>
            </a:pPr>
            <a:r>
              <a:rPr lang="de-DE" sz="1300" dirty="0"/>
              <a:t>In Entwicklungsländern entstehen die meisten Abfälle am Anfang der Wertschöpfungskette. Vor allem Nachernteverluste z.B. durch schlechte Lagerausstattung. In Industrieländern eher am Ende der Wertschöpfungskette im Handel oder in den Haushalten.</a:t>
            </a:r>
          </a:p>
          <a:p>
            <a:pPr defTabSz="990478">
              <a:defRPr/>
            </a:pPr>
            <a:endParaRPr lang="de-DE" sz="1300" u="sng" dirty="0"/>
          </a:p>
          <a:p>
            <a:pPr defTabSz="990478">
              <a:defRPr/>
            </a:pPr>
            <a:r>
              <a:rPr lang="de-DE" sz="1300" u="sng" dirty="0"/>
              <a:t>Interaktionsmöglichkeit:</a:t>
            </a:r>
          </a:p>
          <a:p>
            <a:pPr marL="185715" indent="-185715" defTabSz="990478">
              <a:buFont typeface="Arial" panose="020B0604020202020204" pitchFamily="34" charset="0"/>
              <a:buChar char="•"/>
              <a:defRPr/>
            </a:pPr>
            <a:r>
              <a:rPr lang="de-DE" sz="1300" dirty="0"/>
              <a:t>Schätzfrage: Wie viel wird weltweit weggeworfen?</a:t>
            </a:r>
          </a:p>
          <a:p>
            <a:pPr defTabSz="990478">
              <a:defRPr/>
            </a:pPr>
            <a:endParaRPr lang="de-DE" sz="1300" dirty="0"/>
          </a:p>
          <a:p>
            <a:pPr defTabSz="990478">
              <a:defRPr/>
            </a:pPr>
            <a:r>
              <a:rPr lang="de-DE" sz="1300" u="sng" dirty="0"/>
              <a:t>Hintergrundinformationen</a:t>
            </a:r>
            <a:r>
              <a:rPr lang="de-DE" sz="1300" dirty="0"/>
              <a:t>:</a:t>
            </a:r>
          </a:p>
          <a:p>
            <a:pPr marL="185715" indent="-185715" defTabSz="990478">
              <a:buFont typeface="Arial" panose="020B0604020202020204" pitchFamily="34" charset="0"/>
              <a:buChar char="•"/>
              <a:defRPr/>
            </a:pPr>
            <a:r>
              <a:rPr lang="de-DE" sz="1300" dirty="0"/>
              <a:t>Die hier dargestellten Zahlen stammen aus einer Studie, die von der FAO (Food </a:t>
            </a:r>
            <a:r>
              <a:rPr lang="de-DE" sz="1300" dirty="0" err="1"/>
              <a:t>and</a:t>
            </a:r>
            <a:r>
              <a:rPr lang="de-DE" sz="1300" dirty="0"/>
              <a:t> </a:t>
            </a:r>
            <a:r>
              <a:rPr lang="de-DE" sz="1300" dirty="0" err="1"/>
              <a:t>Agriculture</a:t>
            </a:r>
            <a:r>
              <a:rPr lang="de-DE" sz="1300" dirty="0"/>
              <a:t> Organisation) in Auftrag gegeben wurde. In dieser Studie wurde die Lebensmittelabfallmenge weltweit entlang der gesamten Wertschöpfungskette betrachtet. Die gemessene Menge an Lebensmittelverlusten und –</a:t>
            </a:r>
            <a:r>
              <a:rPr lang="de-DE" sz="1300" dirty="0" err="1"/>
              <a:t>abfällen</a:t>
            </a:r>
            <a:r>
              <a:rPr lang="de-DE" sz="1300" dirty="0"/>
              <a:t> beinhaltet die Produkte, die für den menschlichen Verzehr geeignet sind. Inkludiert sind daher nicht das Futter für Tiere und die für den Menschen nicht essbaren Bestandteile eines Lebensmittels. Die Menge an Lebensmittelverlusten und –</a:t>
            </a:r>
            <a:r>
              <a:rPr lang="de-DE" sz="1300" dirty="0" err="1"/>
              <a:t>abfällen</a:t>
            </a:r>
            <a:r>
              <a:rPr lang="de-DE" sz="1300" dirty="0"/>
              <a:t>, die sowohl für den Menschen essbare und nicht essbare Bestandteile eines Lebensmittels enthält, beläuft sich schätzungsweise auf 1,6 Mrd. t pro Jahr. </a:t>
            </a:r>
          </a:p>
          <a:p>
            <a:pPr marL="185715" indent="-185715" defTabSz="990478">
              <a:buFont typeface="Arial" panose="020B0604020202020204" pitchFamily="34" charset="0"/>
              <a:buChar char="•"/>
              <a:defRPr/>
            </a:pPr>
            <a:r>
              <a:rPr lang="de-DE" sz="1300" dirty="0"/>
              <a:t>Es wurden zunächst die weltweiten Lebensmittelwarenströme der einzelnen Produktgruppen und nach Regionen  (siehe unten) ermittelt und anschließend auf Grundlage verfügbarer Daten, internationaler Literatur zum Thema Lebensmittelabfall und eigenen Annahmen (bei Datenlücken) des Instituts Schätzungen zu den Lebensmittelabfällen gemacht. Durch Umrechnungsfaktoren wurden die vermeidbaren Lebensmittelabfälle berechnet.</a:t>
            </a:r>
          </a:p>
          <a:p>
            <a:pPr marL="185715" indent="-185715" defTabSz="990478">
              <a:buFont typeface="Arial" panose="020B0604020202020204" pitchFamily="34" charset="0"/>
              <a:buChar char="•"/>
              <a:defRPr/>
            </a:pPr>
            <a:r>
              <a:rPr lang="de-DE" sz="1300" dirty="0"/>
              <a:t>Es wurden folgende Produktgruppen einzeln betrachtet: Obst und Gemüse, Wurzeln und Knollen, Hülsenfrüchte und Ölsaaten, Getreide, Fleisch, Fisch und Meeresfrüchte und Milchprodukte. </a:t>
            </a:r>
          </a:p>
          <a:p>
            <a:pPr marL="185715" indent="-185715" defTabSz="990478">
              <a:buFont typeface="Arial" panose="020B0604020202020204" pitchFamily="34" charset="0"/>
              <a:buChar char="•"/>
              <a:defRPr/>
            </a:pPr>
            <a:r>
              <a:rPr lang="de-DE" sz="1300" dirty="0"/>
              <a:t>Die Berechnung erfolgte einzeln für folgende Prozessketten: landwirtschaftliche Produktion, Nachernte und Lagerung, Verarbeitung, Handel, Konsum/Verzehr in den Haushalten. </a:t>
            </a:r>
          </a:p>
          <a:p>
            <a:pPr marL="185715" indent="-185715" defTabSz="990478">
              <a:buFont typeface="Arial" panose="020B0604020202020204" pitchFamily="34" charset="0"/>
              <a:buChar char="•"/>
              <a:defRPr/>
            </a:pPr>
            <a:r>
              <a:rPr lang="de-DE" sz="1300" dirty="0"/>
              <a:t>Zudem wurden die Berechnungen für 7 unterschiedliche Regionen durchgeführt: Europa, Nordamerika und Ozeanien, Asien (industrialisiert), Subsahara-Afrika, Süd und Südost Asien, Nordafrika/Zentralafrika/Westafrika und Lateinamerika</a:t>
            </a:r>
          </a:p>
          <a:p>
            <a:pPr marL="185715" indent="-185715" defTabSz="990478">
              <a:buFont typeface="Arial" panose="020B0604020202020204" pitchFamily="34" charset="0"/>
              <a:buChar char="•"/>
              <a:defRPr/>
            </a:pPr>
            <a:endParaRPr lang="de-DE" sz="1300" dirty="0"/>
          </a:p>
          <a:p>
            <a:pPr defTabSz="990478">
              <a:defRPr/>
            </a:pPr>
            <a:r>
              <a:rPr lang="de-DE" sz="1300" u="sng" dirty="0"/>
              <a:t>Quellen:</a:t>
            </a:r>
            <a:r>
              <a:rPr lang="de-DE" sz="1300" dirty="0"/>
              <a:t> </a:t>
            </a:r>
          </a:p>
          <a:p>
            <a:pPr marL="185715" indent="-185715">
              <a:buFont typeface="Arial" panose="020B0604020202020204" pitchFamily="34" charset="0"/>
              <a:buChar char="•"/>
            </a:pPr>
            <a:r>
              <a:rPr lang="de-DE" sz="1300" cap="small" dirty="0" err="1"/>
              <a:t>Gustavsson</a:t>
            </a:r>
            <a:r>
              <a:rPr lang="de-DE" sz="1300" cap="small" dirty="0"/>
              <a:t> et al.</a:t>
            </a:r>
            <a:r>
              <a:rPr lang="de-DE" sz="1300" dirty="0"/>
              <a:t> 2011, S. 2ff</a:t>
            </a:r>
            <a:r>
              <a:rPr lang="de-DE" sz="1300" dirty="0" smtClean="0"/>
              <a:t>.</a:t>
            </a:r>
            <a:endParaRPr lang="de-DE" sz="1300" dirty="0"/>
          </a:p>
        </p:txBody>
      </p:sp>
    </p:spTree>
    <p:extLst>
      <p:ext uri="{BB962C8B-B14F-4D97-AF65-F5344CB8AC3E}">
        <p14:creationId xmlns:p14="http://schemas.microsoft.com/office/powerpoint/2010/main" val="3865486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Die auf dieser Folie gezeigten Inhalte, sollen die Menge an Lebensmittelabfall, die in Deutschland (aufgeteilt nach Großverbraucher, Haushalte, Industrie und Handel) entsteht vermitteln und verdeutlichen, dass Lebensmittelabfälle entlang der gesamten Wertschöpfungskette entstehen und jeder Bereich Verantwortung trägt dies zu ändern und auch ändern kann, da eine große Menge des Lebensmittelabfalls vermeidbar ist. </a:t>
            </a:r>
          </a:p>
          <a:p>
            <a:pPr defTabSz="990478">
              <a:defRPr/>
            </a:pPr>
            <a:endParaRPr lang="de-DE" sz="1300" u="sng" dirty="0"/>
          </a:p>
          <a:p>
            <a:pPr defTabSz="990478">
              <a:defRPr/>
            </a:pPr>
            <a:r>
              <a:rPr lang="de-DE" sz="1300" u="sng" dirty="0"/>
              <a:t>Inhalt:</a:t>
            </a:r>
          </a:p>
          <a:p>
            <a:pPr marL="185715" indent="-185715" defTabSz="990478">
              <a:buFont typeface="Arial" panose="020B0604020202020204" pitchFamily="34" charset="0"/>
              <a:buChar char="•"/>
              <a:defRPr/>
            </a:pPr>
            <a:r>
              <a:rPr lang="de-DE" sz="1300" dirty="0"/>
              <a:t>Wie sieht es in Deutschland aus?</a:t>
            </a:r>
          </a:p>
          <a:p>
            <a:pPr marL="185715" indent="-185715" defTabSz="990478">
              <a:buFont typeface="Arial" panose="020B0604020202020204" pitchFamily="34" charset="0"/>
              <a:buChar char="•"/>
              <a:defRPr/>
            </a:pPr>
            <a:r>
              <a:rPr lang="de-DE" sz="1300" dirty="0"/>
              <a:t>In Deutschland werden </a:t>
            </a:r>
            <a:r>
              <a:rPr lang="de-DE" sz="1300" b="1" dirty="0"/>
              <a:t>ca. 11 Millionen Tonnen</a:t>
            </a:r>
            <a:r>
              <a:rPr lang="de-DE" sz="1300" dirty="0"/>
              <a:t> Lebensmittel pro Jahr weggeworfen (vermeidbare und nicht vermeidbare Lebensmittel; ohne Landwirtschaft)</a:t>
            </a:r>
          </a:p>
          <a:p>
            <a:pPr marL="185715" indent="-185715" defTabSz="990478">
              <a:buFont typeface="Arial" panose="020B0604020202020204" pitchFamily="34" charset="0"/>
              <a:buChar char="•"/>
              <a:defRPr/>
            </a:pPr>
            <a:r>
              <a:rPr lang="de-DE" sz="1300" dirty="0"/>
              <a:t>Eine andere Studie kommt auf ca. 11,5 Millionen Tonnen Lebensmittelabfall pro Jahr. Bei dieser Studie wurde auch die Landwirtschaft berücksichtigt.</a:t>
            </a:r>
          </a:p>
          <a:p>
            <a:pPr marL="185715" indent="-185715" defTabSz="990478">
              <a:buFont typeface="Arial" panose="020B0604020202020204" pitchFamily="34" charset="0"/>
              <a:buChar char="•"/>
              <a:defRPr/>
            </a:pPr>
            <a:r>
              <a:rPr lang="de-DE" sz="1300" dirty="0"/>
              <a:t>Lebensmittelabfälle entstehen entlang der gesamten Wertschöpfungskette.</a:t>
            </a:r>
          </a:p>
          <a:p>
            <a:pPr marL="185715" indent="-185715" defTabSz="990478">
              <a:buFont typeface="Arial" panose="020B0604020202020204" pitchFamily="34" charset="0"/>
              <a:buChar char="•"/>
              <a:defRPr/>
            </a:pPr>
            <a:r>
              <a:rPr lang="de-DE" sz="1300" dirty="0"/>
              <a:t>Die 11 Millionen Tonnen teilen sich wie folgt auf: In den </a:t>
            </a:r>
            <a:r>
              <a:rPr lang="de-DE" sz="1300" b="1" dirty="0"/>
              <a:t>Haushalten</a:t>
            </a:r>
            <a:r>
              <a:rPr lang="de-DE" sz="1300" dirty="0"/>
              <a:t> entsteht mit 6.670.000 Tonnen</a:t>
            </a:r>
            <a:r>
              <a:rPr lang="de-DE" sz="1300" b="1" dirty="0"/>
              <a:t> </a:t>
            </a:r>
            <a:r>
              <a:rPr lang="de-DE" sz="1300" dirty="0"/>
              <a:t>Lebensmittelabfall </a:t>
            </a:r>
            <a:r>
              <a:rPr lang="de-DE" sz="1300" b="1" dirty="0"/>
              <a:t>(61%) </a:t>
            </a:r>
            <a:r>
              <a:rPr lang="de-DE" sz="1300" dirty="0"/>
              <a:t>pro Jahr anteilig der meiste Lebensmittelabfall, gefolgt von dem </a:t>
            </a:r>
            <a:r>
              <a:rPr lang="de-DE" sz="1300" b="1" dirty="0"/>
              <a:t>Großverbraucher</a:t>
            </a:r>
            <a:r>
              <a:rPr lang="de-DE" sz="1300" dirty="0"/>
              <a:t> (zu den wir/Sie zählen) mit 1.900.000 Tonnen Lebensmittelabfall und der </a:t>
            </a:r>
            <a:r>
              <a:rPr lang="de-DE" sz="1300" b="1" dirty="0"/>
              <a:t>Industrie</a:t>
            </a:r>
            <a:r>
              <a:rPr lang="de-DE" sz="1300" dirty="0"/>
              <a:t> mit 1.850.000 (</a:t>
            </a:r>
            <a:r>
              <a:rPr lang="de-DE" sz="1300" b="1" dirty="0"/>
              <a:t>jeweils 17%). </a:t>
            </a:r>
            <a:r>
              <a:rPr lang="de-DE" sz="1300" dirty="0"/>
              <a:t>Im </a:t>
            </a:r>
            <a:r>
              <a:rPr lang="de-DE" sz="1300" b="1" dirty="0"/>
              <a:t>Handel</a:t>
            </a:r>
            <a:r>
              <a:rPr lang="de-DE" sz="1300" dirty="0"/>
              <a:t> entsteht anteilsmäßig am wenigsten Lebensmittelabfall (550.000 Tonnen Lebensmittelabfall pro Jahr bzw. </a:t>
            </a:r>
            <a:r>
              <a:rPr lang="de-DE" sz="1300" b="1" dirty="0"/>
              <a:t>5%). </a:t>
            </a:r>
          </a:p>
          <a:p>
            <a:pPr marL="185715" indent="-185715" defTabSz="990478">
              <a:buFont typeface="Arial" panose="020B0604020202020204" pitchFamily="34" charset="0"/>
              <a:buChar char="•"/>
              <a:defRPr/>
            </a:pPr>
            <a:r>
              <a:rPr lang="de-DE" sz="1300" dirty="0"/>
              <a:t>Bei den Großverbrauchern wären schätzungsweise 48% (</a:t>
            </a:r>
            <a:r>
              <a:rPr lang="de-DE" sz="1300" b="1" dirty="0"/>
              <a:t>ca. die Hälfte) des Abfalls vermeidbar</a:t>
            </a:r>
            <a:r>
              <a:rPr lang="de-DE" sz="1300" dirty="0"/>
              <a:t>.</a:t>
            </a:r>
          </a:p>
          <a:p>
            <a:pPr defTabSz="990478">
              <a:defRPr/>
            </a:pPr>
            <a:endParaRPr lang="de-DE" sz="1300" u="sng" dirty="0"/>
          </a:p>
          <a:p>
            <a:pPr defTabSz="990478">
              <a:defRPr/>
            </a:pPr>
            <a:r>
              <a:rPr lang="de-DE" sz="1300" u="sng" dirty="0"/>
              <a:t>Interaktionsmöglichkeit:</a:t>
            </a:r>
          </a:p>
          <a:p>
            <a:pPr marL="185715" indent="-185715" defTabSz="990478">
              <a:buFont typeface="Arial" panose="020B0604020202020204" pitchFamily="34" charset="0"/>
              <a:buChar char="•"/>
              <a:defRPr/>
            </a:pPr>
            <a:r>
              <a:rPr lang="de-DE" sz="1300" dirty="0"/>
              <a:t>Schätzfrage: Wie viel Lebensmittelabfall wären bei den Großverbrauchern ca. vermeidbar?</a:t>
            </a:r>
          </a:p>
          <a:p>
            <a:pPr marL="185715" indent="-185715" defTabSz="990478">
              <a:buFont typeface="Arial" panose="020B0604020202020204" pitchFamily="34" charset="0"/>
              <a:buChar char="•"/>
              <a:defRPr/>
            </a:pPr>
            <a:endParaRPr lang="de-DE" sz="1300" u="sng" dirty="0"/>
          </a:p>
          <a:p>
            <a:pPr defTabSz="990478">
              <a:defRPr/>
            </a:pPr>
            <a:r>
              <a:rPr lang="de-DE" sz="1300" u="sng" dirty="0"/>
              <a:t>Hintergrundinformationen:</a:t>
            </a:r>
          </a:p>
          <a:p>
            <a:pPr marL="185715" indent="-185715" defTabSz="990478">
              <a:buFont typeface="Arial" panose="020B0604020202020204" pitchFamily="34" charset="0"/>
              <a:buChar char="•"/>
              <a:defRPr/>
            </a:pPr>
            <a:r>
              <a:rPr lang="de-DE" sz="1300" dirty="0"/>
              <a:t>In der Studie „Ermittlung der weggeworfenen Lebensmittelmengen und Vorschläge zur Verminderung der Wegwerfrate in Deutschland“ (</a:t>
            </a:r>
            <a:r>
              <a:rPr lang="de-DE" sz="1300" dirty="0" err="1"/>
              <a:t>Kranert</a:t>
            </a:r>
            <a:r>
              <a:rPr lang="de-DE" sz="1300" dirty="0"/>
              <a:t> et al.) wurden die Lebensmittelabfallmenge nach Bereichen Haushalte, Industrie, Handel und Großverbraucher berechnet.</a:t>
            </a:r>
            <a:endParaRPr lang="de-DE" sz="1300" u="sng" dirty="0"/>
          </a:p>
          <a:p>
            <a:pPr marL="185715" indent="-185715" defTabSz="990478">
              <a:buFont typeface="Arial" panose="020B0604020202020204" pitchFamily="34" charset="0"/>
              <a:buChar char="•"/>
              <a:defRPr/>
            </a:pPr>
            <a:r>
              <a:rPr lang="de-DE" sz="1300" dirty="0"/>
              <a:t>Aufgrund der für die Berechnung der Menge an Lebensmittelabfall zu Grund liegenden unterschiedlichen Studien (verschiedene Bezugsjahre und –Orte, unterschiedliche Messung des Abfalls etc.) besteht eine große Schwankung. Bei den Großverbrauchern liegt diese zwischen 1.502.000 – 2.298.000 (Durchschnitt: 1.900.000) Tonnen Lebensmittelabfall pro Jahr. Die hier genannten Menge stellen die Mittelwerte dar und verstehen sich lediglich als orientierende Werte. </a:t>
            </a:r>
          </a:p>
          <a:p>
            <a:pPr marL="185715" indent="-185715" defTabSz="990478">
              <a:buFont typeface="Arial" panose="020B0604020202020204" pitchFamily="34" charset="0"/>
              <a:buChar char="•"/>
              <a:defRPr/>
            </a:pPr>
            <a:r>
              <a:rPr lang="de-DE" sz="1300" dirty="0"/>
              <a:t>Unter den Großverbrauchern ist das Gastgewerbe (Gaststätten und Beherbergungsgewerbe) und die Gemeinschaftsverpflegung (Küchen in Krankenhäusern und Schulen, Betriebsverpflegung u.v.m.) gefasst. Für jede Betriebsart wurde, wenn möglich, die Lebensmittelabfallmenge abgeschätzt.</a:t>
            </a:r>
          </a:p>
          <a:p>
            <a:pPr marL="185715" indent="-185715" defTabSz="990478">
              <a:buFont typeface="Arial" panose="020B0604020202020204" pitchFamily="34" charset="0"/>
              <a:buChar char="•"/>
              <a:defRPr/>
            </a:pPr>
            <a:r>
              <a:rPr lang="de-DE" sz="1300" dirty="0"/>
              <a:t>In der Studie „Verringerung von Lebensmittelabfällen- Identifikation von Ursachen und Handlungsoptionen in Nordrhein-Westfalen“ (Göbel et al. 2012) wurde zusätzlich die Landwirtschaft berücksichtigt. Demnach entsteht von der Landwirtschaft bis zum Endverbraucher eine Menge von ca. 11,5 Millionen Tonnen Lebemsmittelabfall pro Jahr in Deutschland. Es wurde ebenfalls nicht zwischen vermeidbaren und nicht vermeidbaren Lebensmittelabfall unterschieden. Die ermittelte Menge stellt einen Mindestwert dar, da dieser auf statistisch gesicherten Daten beruht.</a:t>
            </a:r>
          </a:p>
          <a:p>
            <a:pPr marL="185715" indent="-185715" defTabSz="990478">
              <a:buFont typeface="Arial" panose="020B0604020202020204" pitchFamily="34" charset="0"/>
              <a:buChar char="•"/>
              <a:defRPr/>
            </a:pPr>
            <a:endParaRPr lang="de-DE" sz="1300" u="sng" dirty="0"/>
          </a:p>
          <a:p>
            <a:pPr defTabSz="990478">
              <a:defRPr/>
            </a:pPr>
            <a:r>
              <a:rPr lang="de-DE" sz="1300" u="sng" dirty="0"/>
              <a:t>Quellen: </a:t>
            </a:r>
          </a:p>
          <a:p>
            <a:pPr marL="185715" indent="-185715" defTabSz="990478">
              <a:buFont typeface="Arial" panose="020B0604020202020204" pitchFamily="34" charset="0"/>
              <a:buChar char="•"/>
              <a:defRPr/>
            </a:pPr>
            <a:r>
              <a:rPr lang="de-DE" sz="1300" dirty="0"/>
              <a:t>Bild Mülltonne: Laura Ziel</a:t>
            </a:r>
          </a:p>
          <a:p>
            <a:pPr marL="185715" indent="-185715" defTabSz="990478">
              <a:buFont typeface="Arial" panose="020B0604020202020204" pitchFamily="34" charset="0"/>
              <a:buChar char="•"/>
              <a:defRPr/>
            </a:pPr>
            <a:r>
              <a:rPr lang="de-DE" sz="1300" dirty="0"/>
              <a:t>Bild Deutschlandflagge: Laura Ziel</a:t>
            </a:r>
          </a:p>
          <a:p>
            <a:pPr marL="185715" indent="-185715" defTabSz="990478">
              <a:buFont typeface="Arial" panose="020B0604020202020204" pitchFamily="34" charset="0"/>
              <a:buChar char="•"/>
              <a:defRPr/>
            </a:pPr>
            <a:r>
              <a:rPr lang="de-DE" sz="1300" dirty="0"/>
              <a:t>Grafik: Eigene Erstellung nach </a:t>
            </a:r>
            <a:r>
              <a:rPr lang="de-DE" sz="1300" cap="small" dirty="0" err="1"/>
              <a:t>Kranert</a:t>
            </a:r>
            <a:r>
              <a:rPr lang="de-DE" sz="1300" cap="small" dirty="0"/>
              <a:t> et al.</a:t>
            </a:r>
            <a:r>
              <a:rPr lang="de-DE" sz="1300" dirty="0"/>
              <a:t> 2011, S.205</a:t>
            </a:r>
          </a:p>
          <a:p>
            <a:pPr marL="185715" indent="-185715" defTabSz="990478">
              <a:buFont typeface="Arial" panose="020B0604020202020204" pitchFamily="34" charset="0"/>
              <a:buChar char="•"/>
              <a:defRPr/>
            </a:pPr>
            <a:r>
              <a:rPr lang="de-DE" sz="1300" cap="small" dirty="0" err="1"/>
              <a:t>Kranert</a:t>
            </a:r>
            <a:r>
              <a:rPr lang="de-DE" sz="1300" cap="small" dirty="0"/>
              <a:t> et al.</a:t>
            </a:r>
            <a:r>
              <a:rPr lang="de-DE" sz="1300" dirty="0"/>
              <a:t> 2011, S.205</a:t>
            </a:r>
          </a:p>
          <a:p>
            <a:pPr marL="185715" indent="-185715" defTabSz="990478">
              <a:buFont typeface="Arial" panose="020B0604020202020204" pitchFamily="34" charset="0"/>
              <a:buChar char="•"/>
              <a:defRPr/>
            </a:pPr>
            <a:r>
              <a:rPr lang="de-DE" sz="1300" dirty="0"/>
              <a:t>Göbel et al. 2012, S.88f.</a:t>
            </a:r>
          </a:p>
        </p:txBody>
      </p:sp>
    </p:spTree>
    <p:extLst>
      <p:ext uri="{BB962C8B-B14F-4D97-AF65-F5344CB8AC3E}">
        <p14:creationId xmlns:p14="http://schemas.microsoft.com/office/powerpoint/2010/main" val="2788808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Diese Folie zeigt beispielhaft ein Ergebnis einer Lebensmittelabfallmessung verschiedener Küchen aus der Gemeinschaftsgastronomie und soll den Teilnehmern verdeutlichten, dass auch in der Gemeinschaftsgastronomie (vermeidbarer) Lebensmittelabfall entstehen kann.</a:t>
            </a:r>
          </a:p>
          <a:p>
            <a:pPr defTabSz="990478">
              <a:defRPr/>
            </a:pPr>
            <a:endParaRPr lang="de-DE" sz="1300" dirty="0"/>
          </a:p>
          <a:p>
            <a:pPr defTabSz="990478">
              <a:defRPr/>
            </a:pPr>
            <a:r>
              <a:rPr lang="de-DE" sz="1300" u="sng" dirty="0"/>
              <a:t>Inhalt: </a:t>
            </a:r>
          </a:p>
          <a:p>
            <a:pPr marL="185715" indent="-185715" defTabSz="990478">
              <a:buFont typeface="Arial" panose="020B0604020202020204" pitchFamily="34" charset="0"/>
              <a:buChar char="•"/>
              <a:defRPr/>
            </a:pPr>
            <a:r>
              <a:rPr lang="de-DE" sz="1300" dirty="0"/>
              <a:t>Während der Animation: </a:t>
            </a:r>
          </a:p>
          <a:p>
            <a:pPr marL="680954" lvl="1" indent="-185715" defTabSz="990478">
              <a:buFont typeface="Arial" panose="020B0604020202020204" pitchFamily="34" charset="0"/>
              <a:buChar char="•"/>
              <a:defRPr/>
            </a:pPr>
            <a:r>
              <a:rPr lang="de-DE" sz="1300" dirty="0"/>
              <a:t>Wie viel Abfall entsteht in der Gemeinschaftsgastronomie?</a:t>
            </a:r>
          </a:p>
          <a:p>
            <a:pPr marL="680954" lvl="1" indent="-185715" defTabSz="990478">
              <a:buFont typeface="Arial" panose="020B0604020202020204" pitchFamily="34" charset="0"/>
              <a:buChar char="•"/>
              <a:defRPr/>
            </a:pPr>
            <a:r>
              <a:rPr lang="de-DE" sz="1300" dirty="0"/>
              <a:t>Die produzierten Lebensmittelabfallmengen sind von Betrieb zu Betrieb unterschiedlich, da diese u.a.  von folgenden Faktoren abhängen: Betriebsgröße, Zielgruppe Betriebsstrukturen und Einsatzmenge von Convenience-Produkt.</a:t>
            </a:r>
          </a:p>
          <a:p>
            <a:pPr marL="680954" lvl="1" indent="-185715" defTabSz="990478">
              <a:buFont typeface="Arial" panose="020B0604020202020204" pitchFamily="34" charset="0"/>
              <a:buChar char="•"/>
              <a:defRPr/>
            </a:pPr>
            <a:r>
              <a:rPr lang="de-DE" sz="1300" dirty="0"/>
              <a:t>In einem Projekt wurde in fünf unterschiedlichen Küchen der Lebensmittelabfall an 5 Tagen gemessen. Betrachten wurden das Mittagsessen und in einer Küche zusätzlich auch die Verpflegung morgens uns abends.</a:t>
            </a:r>
          </a:p>
          <a:p>
            <a:pPr marL="185715" indent="-185715" defTabSz="990478">
              <a:buFont typeface="Arial" panose="020B0604020202020204" pitchFamily="34" charset="0"/>
              <a:buChar char="•"/>
              <a:defRPr/>
            </a:pPr>
            <a:r>
              <a:rPr lang="de-DE" sz="1300" dirty="0"/>
              <a:t>Insgesamt wurden in den fünf Tagen 21.596 kg Speisen produziert.</a:t>
            </a:r>
          </a:p>
          <a:p>
            <a:pPr marL="185715" indent="-185715" defTabSz="990478">
              <a:buFont typeface="Arial" panose="020B0604020202020204" pitchFamily="34" charset="0"/>
              <a:buChar char="•"/>
              <a:defRPr/>
            </a:pPr>
            <a:r>
              <a:rPr lang="de-DE" sz="1300" dirty="0"/>
              <a:t>Von dieser Menge waren </a:t>
            </a:r>
            <a:r>
              <a:rPr lang="de-DE" sz="1300" b="1" dirty="0"/>
              <a:t>3.503 kg </a:t>
            </a:r>
            <a:r>
              <a:rPr lang="de-DE" sz="1300" dirty="0"/>
              <a:t>Lebensmittelabfall. Das sind ca. 19% der gesamten produzierten Speisenmenge.</a:t>
            </a:r>
          </a:p>
          <a:p>
            <a:pPr marL="185715" indent="-185715" defTabSz="990478">
              <a:buFont typeface="Arial" panose="020B0604020202020204" pitchFamily="34" charset="0"/>
              <a:buChar char="•"/>
              <a:defRPr/>
            </a:pPr>
            <a:r>
              <a:rPr lang="de-DE" sz="1300" dirty="0"/>
              <a:t>Lediglich 2 % davon sind nicht vermeidbar.</a:t>
            </a:r>
          </a:p>
          <a:p>
            <a:pPr marL="185715" indent="-185715" defTabSz="990478">
              <a:buFont typeface="Arial" panose="020B0604020202020204" pitchFamily="34" charset="0"/>
              <a:buChar char="•"/>
              <a:defRPr/>
            </a:pPr>
            <a:r>
              <a:rPr lang="de-DE" sz="1300" dirty="0"/>
              <a:t>Die Küchen haben sich daraufhin zum Ziel gesetzt durch verschiedene Maßnahmen die Lebensmittelabfälle zu reduzieren.</a:t>
            </a:r>
          </a:p>
          <a:p>
            <a:pPr defTabSz="990478">
              <a:defRPr/>
            </a:pPr>
            <a:endParaRPr lang="de-DE" sz="1300" dirty="0"/>
          </a:p>
          <a:p>
            <a:pPr defTabSz="990478">
              <a:defRPr/>
            </a:pPr>
            <a:r>
              <a:rPr lang="de-DE" sz="1300" u="sng" dirty="0"/>
              <a:t>Interaktionsmöglichkeiten:</a:t>
            </a:r>
          </a:p>
          <a:p>
            <a:pPr marL="185715" indent="-185715" defTabSz="990478">
              <a:buFont typeface="Arial" panose="020B0604020202020204" pitchFamily="34" charset="0"/>
              <a:buChar char="•"/>
              <a:defRPr/>
            </a:pPr>
            <a:r>
              <a:rPr lang="de-DE" sz="1300" dirty="0"/>
              <a:t>Schätzfrage: Wie viel vom dem Lebensmittelabfall ist nicht vermeidbar? (Antwort: 2%)</a:t>
            </a:r>
          </a:p>
          <a:p>
            <a:pPr defTabSz="990478">
              <a:defRPr/>
            </a:pPr>
            <a:endParaRPr lang="de-DE" sz="1300" dirty="0"/>
          </a:p>
          <a:p>
            <a:pPr defTabSz="990478">
              <a:defRPr/>
            </a:pPr>
            <a:r>
              <a:rPr lang="de-DE" sz="1300" u="sng" dirty="0"/>
              <a:t>Hintergrundinformationen:</a:t>
            </a:r>
          </a:p>
          <a:p>
            <a:pPr marL="185715" indent="-185715" defTabSz="990478">
              <a:buFont typeface="Arial" panose="020B0604020202020204" pitchFamily="34" charset="0"/>
              <a:buChar char="•"/>
              <a:defRPr/>
            </a:pPr>
            <a:r>
              <a:rPr lang="de-DE" sz="1300" dirty="0"/>
              <a:t>Die Daten stammen aus der Studie „Reduktion von Warenverlusten und Warenvernichtung in der AHV – ein Beitrag zur Steigerung der Ressourceneffizienz “ (Göbel et al. 2014). In dieser wurde jeweils eine Küche eines Studentenwerks, eines Seniorenheims, eines Fachkrankenhaus für Psychiatrie und Psychotherapie und einer Werkstatt für Menschen mit Behinderung sowie eines Schul-Caterers hinsichtlich der dort produzierten Lebensmittelabfallmenge untersucht. Die Messung erfolgte für eine Verpflegungswoche von fünf Tagen. </a:t>
            </a:r>
          </a:p>
          <a:p>
            <a:pPr marL="185715" indent="-185715" defTabSz="990478">
              <a:buFont typeface="Arial" panose="020B0604020202020204" pitchFamily="34" charset="0"/>
              <a:buChar char="•"/>
              <a:defRPr/>
            </a:pPr>
            <a:r>
              <a:rPr lang="de-DE" sz="1300" dirty="0"/>
              <a:t>Die Abfälle wurden jeweils nach den Abfallarten Putz- und Zubereitungsverluste („Lebensmittel, die während der Produktion der Speisen entsorgt werden und meist nicht oder teilweise vermeidbare Lebensmittelreste wie Kerne, Schale, Pelle etc. von Obst und Gemüse“), Fehl- und Überproduktion („Lebensmittel, die nach Fertigstellung des Gerichtes entsorgt werden und nicht die Küche verlassen haben, z.B. durch zu langes oder falsches Kochen“), Ausgabeverluste („Lebensmittel, die in der Ausgabe waren und nicht verteilt wurden, z.B. Reste in Buffets (…)“) und Tellerreste („Speisereste auf Tellern, die vom Kunden zurückkommen) sowie Lagerverluste und nicht vermeidbare Lebensmittelabfälle (z.B. Bananenschalen) sortiert und gemessen. Ferner wurden verschiedene Lebensmittelarten (Stärkebeilagen, Gemüse/Salat, Nachtisch, Fleisch und Fisch) separat erfasst.</a:t>
            </a:r>
          </a:p>
          <a:p>
            <a:pPr defTabSz="990478">
              <a:defRPr/>
            </a:pPr>
            <a:endParaRPr lang="de-DE" sz="1300" u="sng" dirty="0"/>
          </a:p>
          <a:p>
            <a:pPr defTabSz="990478">
              <a:defRPr/>
            </a:pPr>
            <a:r>
              <a:rPr lang="de-DE" sz="1300" u="sng" dirty="0"/>
              <a:t>Quellen: </a:t>
            </a:r>
          </a:p>
          <a:p>
            <a:pPr defTabSz="990478">
              <a:defRPr/>
            </a:pPr>
            <a:r>
              <a:rPr lang="de-DE" sz="1300" dirty="0"/>
              <a:t>Göbel et al. 2014, S.31</a:t>
            </a:r>
          </a:p>
        </p:txBody>
      </p:sp>
    </p:spTree>
    <p:extLst>
      <p:ext uri="{BB962C8B-B14F-4D97-AF65-F5344CB8AC3E}">
        <p14:creationId xmlns:p14="http://schemas.microsoft.com/office/powerpoint/2010/main" val="3179639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Einleitende Folie zum Gliederungspunkt Ursachen Lebensmittelabfälle. Die Bilder sollen die verschiedenen Abfallarten darstellen.</a:t>
            </a:r>
          </a:p>
          <a:p>
            <a:pPr defTabSz="990478">
              <a:defRPr/>
            </a:pPr>
            <a:endParaRPr lang="de-DE" sz="1300" dirty="0"/>
          </a:p>
          <a:p>
            <a:pPr defTabSz="990478">
              <a:defRPr/>
            </a:pPr>
            <a:r>
              <a:rPr lang="de-DE" sz="1300" u="sng" dirty="0"/>
              <a:t>Inhalt:</a:t>
            </a:r>
            <a:r>
              <a:rPr lang="de-DE" sz="1300" dirty="0"/>
              <a:t> </a:t>
            </a:r>
          </a:p>
          <a:p>
            <a:pPr marL="185715" indent="-185715" defTabSz="990478">
              <a:buFont typeface="Arial" panose="020B0604020202020204" pitchFamily="34" charset="0"/>
              <a:buChar char="•"/>
              <a:defRPr/>
            </a:pPr>
            <a:r>
              <a:rPr lang="de-DE" sz="1300" dirty="0"/>
              <a:t>Überleitung zu den nächsten Folien: Welche Ursachen haben die Lebensmittelabfälle? </a:t>
            </a:r>
          </a:p>
          <a:p>
            <a:pPr marL="185715" indent="-185715" defTabSz="990478">
              <a:buFont typeface="Arial" panose="020B0604020202020204" pitchFamily="34" charset="0"/>
              <a:buChar char="•"/>
              <a:defRPr/>
            </a:pPr>
            <a:r>
              <a:rPr lang="de-DE" sz="1300" dirty="0"/>
              <a:t>Wenn die Gruppenarbeit integriert wird: Dies werden Sie gleich in der Gruppe gemeinsam überlegen.</a:t>
            </a:r>
          </a:p>
          <a:p>
            <a:pPr marL="185715" indent="-185715" defTabSz="990478">
              <a:buFont typeface="Arial" panose="020B0604020202020204" pitchFamily="34" charset="0"/>
              <a:buChar char="•"/>
              <a:defRPr/>
            </a:pPr>
            <a:endParaRPr lang="de-DE" sz="1300" dirty="0"/>
          </a:p>
        </p:txBody>
      </p:sp>
    </p:spTree>
    <p:extLst>
      <p:ext uri="{BB962C8B-B14F-4D97-AF65-F5344CB8AC3E}">
        <p14:creationId xmlns:p14="http://schemas.microsoft.com/office/powerpoint/2010/main" val="3176076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Auf dieser Folie ist die Anleitung der Gruppenarbeitsphase beschrieben. Diese sollte während der Gruppenarbeit präsent sein.</a:t>
            </a:r>
          </a:p>
          <a:p>
            <a:pPr defTabSz="990478">
              <a:defRPr/>
            </a:pPr>
            <a:endParaRPr lang="de-DE" sz="1300" dirty="0"/>
          </a:p>
          <a:p>
            <a:pPr defTabSz="990478">
              <a:defRPr/>
            </a:pPr>
            <a:r>
              <a:rPr lang="de-DE" sz="1300" u="sng" dirty="0"/>
              <a:t>Inhalt:</a:t>
            </a:r>
          </a:p>
          <a:p>
            <a:pPr marL="185715" indent="-185715" defTabSz="990478">
              <a:buFont typeface="Arial" panose="020B0604020202020204" pitchFamily="34" charset="0"/>
              <a:buChar char="•"/>
              <a:defRPr/>
            </a:pPr>
            <a:r>
              <a:rPr lang="de-DE" sz="1300" dirty="0"/>
              <a:t>Bitte findet euch zu dritt, viert oder fünft zusammen.</a:t>
            </a:r>
          </a:p>
          <a:p>
            <a:pPr marL="185715" indent="-185715" defTabSz="990478">
              <a:buFont typeface="Arial" panose="020B0604020202020204" pitchFamily="34" charset="0"/>
              <a:buChar char="•"/>
              <a:defRPr/>
            </a:pPr>
            <a:r>
              <a:rPr lang="de-DE" sz="1300" dirty="0"/>
              <a:t>Nachdem sich die Gruppen gefunden haben:</a:t>
            </a:r>
          </a:p>
          <a:p>
            <a:pPr marL="680954" lvl="1" indent="-185715" defTabSz="990478">
              <a:buFont typeface="Arial" panose="020B0604020202020204" pitchFamily="34" charset="0"/>
              <a:buChar char="•"/>
              <a:defRPr/>
            </a:pPr>
            <a:r>
              <a:rPr lang="de-DE" sz="1300" dirty="0"/>
              <a:t>(Gruppenarbeitskarten, Stifte und Zettel austeilen)</a:t>
            </a:r>
          </a:p>
          <a:p>
            <a:pPr marL="680954" lvl="1" indent="-185715" defTabSz="990478">
              <a:buFont typeface="Arial" panose="020B0604020202020204" pitchFamily="34" charset="0"/>
              <a:buChar char="•"/>
              <a:defRPr/>
            </a:pPr>
            <a:r>
              <a:rPr lang="de-DE" sz="1300" dirty="0"/>
              <a:t>Für die Gruppenarbeit habt ihr ca. 20 Minuten Zeit</a:t>
            </a:r>
          </a:p>
          <a:p>
            <a:pPr marL="680954" lvl="1" indent="-185715" defTabSz="990478">
              <a:buFont typeface="Arial" panose="020B0604020202020204" pitchFamily="34" charset="0"/>
              <a:buChar char="•"/>
              <a:defRPr/>
            </a:pPr>
            <a:r>
              <a:rPr lang="de-DE" sz="1300" dirty="0"/>
              <a:t>Anleitung erläutern.</a:t>
            </a:r>
          </a:p>
          <a:p>
            <a:pPr marL="680954" lvl="1" indent="-185715" defTabSz="990478">
              <a:buFont typeface="Arial" panose="020B0604020202020204" pitchFamily="34" charset="0"/>
              <a:buChar char="•"/>
              <a:defRPr/>
            </a:pPr>
            <a:r>
              <a:rPr lang="de-DE" sz="1300" dirty="0"/>
              <a:t>Nach der Gruppenarbeit werde ich mögliche Ursachen vorstellen und Sie als Gruppen ergänzen diese oder</a:t>
            </a:r>
          </a:p>
          <a:p>
            <a:pPr marL="680954" lvl="1" indent="-185715" defTabSz="990478">
              <a:buFont typeface="Arial" panose="020B0604020202020204" pitchFamily="34" charset="0"/>
              <a:buChar char="•"/>
              <a:defRPr/>
            </a:pPr>
            <a:r>
              <a:rPr lang="de-DE" sz="1300" dirty="0"/>
              <a:t>Jede Gruppe stellt ein (oder zwei, je nachdem wie viele Gruppen sich gebildet haben) Ergebnisse mündlich vor (Option, wenn mehr Zeit zur Verfügung steht)</a:t>
            </a:r>
          </a:p>
          <a:p>
            <a:pPr defTabSz="990478">
              <a:defRPr/>
            </a:pPr>
            <a:endParaRPr lang="de-DE" sz="1300" dirty="0"/>
          </a:p>
          <a:p>
            <a:pPr defTabSz="990478">
              <a:defRPr/>
            </a:pPr>
            <a:r>
              <a:rPr lang="de-DE" sz="1300" u="sng" dirty="0"/>
              <a:t>Hinweise:</a:t>
            </a:r>
          </a:p>
          <a:p>
            <a:pPr marL="185715" indent="-185715" defTabSz="990478">
              <a:buFont typeface="Arial" panose="020B0604020202020204" pitchFamily="34" charset="0"/>
              <a:buChar char="•"/>
              <a:defRPr/>
            </a:pPr>
            <a:r>
              <a:rPr lang="de-DE" sz="1300" dirty="0"/>
              <a:t>Ist die Anzahl der Teilnehmer vorher bekannt, sollte ausgerechnet werden wie viele dreier, vierer und/oder fünfer Gruppen gebildet werden sollten. Am besten wären vierer Gruppen, da so jeder Teilnehmer eine Karte vorlesen kann.</a:t>
            </a:r>
          </a:p>
          <a:p>
            <a:pPr marL="185715" indent="-185715" defTabSz="990478">
              <a:buFont typeface="Arial" panose="020B0604020202020204" pitchFamily="34" charset="0"/>
              <a:buChar char="•"/>
              <a:defRPr/>
            </a:pPr>
            <a:r>
              <a:rPr lang="de-DE" sz="1300" dirty="0"/>
              <a:t>Optimal wäre es, wenn die Gruppen aus Mitarbeitern unterschiedlicher Bereiche (z.B. Produktion und Spülküche) besteht, um möglichst unterschiedliche Perspektiven und Erfahrungen in einer Gruppe zu haben.</a:t>
            </a:r>
          </a:p>
          <a:p>
            <a:pPr marL="185715" indent="-185715" defTabSz="990478">
              <a:buFont typeface="Arial" panose="020B0604020202020204" pitchFamily="34" charset="0"/>
              <a:buChar char="•"/>
              <a:defRPr/>
            </a:pPr>
            <a:r>
              <a:rPr lang="de-DE" sz="1300" dirty="0"/>
              <a:t>Die Gruppenarbeit soll den haptischen Lerntyp berücksichtigen (ein Lerntyp, welcher Informationen am besten aufnimmt, wenn er etwas selbst tut oder ausprobiert) und die Schulung abwechslungsreicher machen. Ferner dient sie dazu, dass die Mitarbeiter ins Gespräch kommen und eigene Erfahrungen mit einbringen.</a:t>
            </a:r>
          </a:p>
          <a:p>
            <a:pPr marL="185715" indent="-185715" defTabSz="990478">
              <a:buFont typeface="Arial" panose="020B0604020202020204" pitchFamily="34" charset="0"/>
              <a:buChar char="•"/>
              <a:defRPr/>
            </a:pPr>
            <a:r>
              <a:rPr lang="de-DE" sz="1300" dirty="0"/>
              <a:t>Um die Schulung zeitlich zu kürzen, kann die Gruppenarbeit weggelassen und lediglich die nächste Folie kurz vorgetragen werden.</a:t>
            </a:r>
          </a:p>
          <a:p>
            <a:pPr marL="185715" indent="-185715" defTabSz="990478">
              <a:buFont typeface="Arial" panose="020B0604020202020204" pitchFamily="34" charset="0"/>
              <a:buChar char="•"/>
              <a:defRPr/>
            </a:pPr>
            <a:r>
              <a:rPr lang="de-DE" sz="1300" dirty="0"/>
              <a:t>Die erarbeiteten möglichen Ursachen können ggf. später für die Ursachenerhebung nützlich sein. </a:t>
            </a:r>
          </a:p>
          <a:p>
            <a:pPr marL="185715" indent="-185715" defTabSz="990478">
              <a:buFont typeface="Arial" panose="020B0604020202020204" pitchFamily="34" charset="0"/>
              <a:buChar char="•"/>
              <a:defRPr/>
            </a:pPr>
            <a:r>
              <a:rPr lang="de-DE" sz="1300" dirty="0"/>
              <a:t>Die Gruppenarbeitskarten enthalten einen kurzen Einleitungstext, ggf. die Beschreibung der Abfallart sowie die Aufgabenstellung. Die Daten aus dem Einleitungstext stammen aus dem Projekt „Reduktion von Warenverlusten und Warenvernichtung in der AHV – ein Beitrag zur Steigerung der Ressourceneffizienz “ (Göbel et al. 2014) sowie aus dem Projekt „Nachhaltig Gesund/</a:t>
            </a:r>
            <a:r>
              <a:rPr lang="de-DE" sz="1300" dirty="0" err="1"/>
              <a:t>Duurzaam</a:t>
            </a:r>
            <a:r>
              <a:rPr lang="de-DE" sz="1300" dirty="0"/>
              <a:t> </a:t>
            </a:r>
            <a:r>
              <a:rPr lang="de-DE" sz="1300" dirty="0" err="1"/>
              <a:t>Gezond</a:t>
            </a:r>
            <a:r>
              <a:rPr lang="de-DE" sz="1300" dirty="0"/>
              <a:t>“ (</a:t>
            </a:r>
            <a:r>
              <a:rPr lang="de-DE" sz="1300" dirty="0" err="1"/>
              <a:t>Aich</a:t>
            </a:r>
            <a:r>
              <a:rPr lang="de-DE" sz="1300" dirty="0"/>
              <a:t> et al. 2015). Die Namen der Betriebe sind frei erfunden. </a:t>
            </a:r>
            <a:endParaRPr lang="de-DE" dirty="0"/>
          </a:p>
        </p:txBody>
      </p:sp>
    </p:spTree>
    <p:extLst>
      <p:ext uri="{BB962C8B-B14F-4D97-AF65-F5344CB8AC3E}">
        <p14:creationId xmlns:p14="http://schemas.microsoft.com/office/powerpoint/2010/main" val="809710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90478">
              <a:defRPr/>
            </a:pPr>
            <a:r>
              <a:rPr lang="de-DE" sz="1300" u="sng" dirty="0"/>
              <a:t>Beschreibung:</a:t>
            </a:r>
            <a:r>
              <a:rPr lang="de-DE" sz="1300" dirty="0"/>
              <a:t> Auf dieser Folie sind mögliche Ursachen der Lager- und Produktionsverluste aufgezeigt. </a:t>
            </a:r>
          </a:p>
          <a:p>
            <a:pPr defTabSz="990478">
              <a:defRPr/>
            </a:pPr>
            <a:endParaRPr lang="de-DE" sz="1300" dirty="0"/>
          </a:p>
          <a:p>
            <a:pPr defTabSz="990478">
              <a:defRPr/>
            </a:pPr>
            <a:r>
              <a:rPr lang="de-DE" sz="1300" u="sng" dirty="0"/>
              <a:t>Inhalt:</a:t>
            </a:r>
          </a:p>
          <a:p>
            <a:pPr marL="185715" indent="-185715" defTabSz="990478">
              <a:buFont typeface="Arial" panose="020B0604020202020204" pitchFamily="34" charset="0"/>
              <a:buChar char="•"/>
              <a:defRPr/>
            </a:pPr>
            <a:r>
              <a:rPr lang="de-DE" sz="1300" dirty="0"/>
              <a:t>Variante 1 (bei vorheriger Gruppenarbeit):</a:t>
            </a:r>
          </a:p>
          <a:p>
            <a:pPr marL="680954" lvl="1" indent="-185715" defTabSz="990478">
              <a:buFont typeface="Arial" panose="020B0604020202020204" pitchFamily="34" charset="0"/>
              <a:buChar char="•"/>
              <a:defRPr/>
            </a:pPr>
            <a:r>
              <a:rPr lang="de-DE" sz="1300" dirty="0"/>
              <a:t>Lagerverluste können z.B. zustande kommen, weil … (Punkte aufzählen) und die Lebensmittel deswegen entsorgt werden mussten (MHD und VD abgelaufen oder Lebensmittel zuvor verdorben); Gibt es ihrerseits noch Ergänzungen?</a:t>
            </a:r>
          </a:p>
          <a:p>
            <a:pPr marL="680954" lvl="1" indent="-185715" defTabSz="990478">
              <a:buFont typeface="Arial" panose="020B0604020202020204" pitchFamily="34" charset="0"/>
              <a:buChar char="•"/>
              <a:defRPr/>
            </a:pPr>
            <a:r>
              <a:rPr lang="de-DE" sz="1300" dirty="0"/>
              <a:t>Produktionsverluste können z.B. entstehen, weil … (Punkte aufzählen); Ist Ihnen noch etwas anderes eingefallen?</a:t>
            </a:r>
          </a:p>
          <a:p>
            <a:pPr marL="185715" indent="-185715" defTabSz="990478">
              <a:buFont typeface="Arial" panose="020B0604020202020204" pitchFamily="34" charset="0"/>
              <a:buChar char="•"/>
              <a:defRPr/>
            </a:pPr>
            <a:r>
              <a:rPr lang="de-DE" sz="1300" dirty="0"/>
              <a:t>Variante 2 (bei vorheriger Gruppenarbeit): </a:t>
            </a:r>
          </a:p>
          <a:p>
            <a:pPr marL="680954" lvl="1" indent="-185715" defTabSz="990478">
              <a:buFont typeface="Arial" panose="020B0604020202020204" pitchFamily="34" charset="0"/>
              <a:buChar char="•"/>
              <a:defRPr/>
            </a:pPr>
            <a:r>
              <a:rPr lang="de-DE" sz="1300" dirty="0"/>
              <a:t>Gruppe 1 stellt bitte die Ergebnisse zu den Lagerverlusten mündlich vor.</a:t>
            </a:r>
          </a:p>
          <a:p>
            <a:pPr marL="680954" lvl="1" indent="-185715" defTabSz="990478">
              <a:buFont typeface="Arial" panose="020B0604020202020204" pitchFamily="34" charset="0"/>
              <a:buChar char="•"/>
              <a:defRPr/>
            </a:pPr>
            <a:r>
              <a:rPr lang="de-DE" sz="1300" dirty="0"/>
              <a:t>Gruppe 2 stellt bitte die Ergebnisse zu den Produktionsverlusten mündlich  vor.</a:t>
            </a:r>
          </a:p>
          <a:p>
            <a:pPr marL="680954" lvl="1" indent="-185715" defTabSz="990478">
              <a:buFont typeface="Arial" panose="020B0604020202020204" pitchFamily="34" charset="0"/>
              <a:buChar char="•"/>
              <a:defRPr/>
            </a:pPr>
            <a:r>
              <a:rPr lang="de-DE" sz="1300" dirty="0"/>
              <a:t>Ergänzung durch den Vortragenden</a:t>
            </a:r>
          </a:p>
          <a:p>
            <a:pPr marL="185715" indent="-185715" defTabSz="990478">
              <a:buFont typeface="Arial" panose="020B0604020202020204" pitchFamily="34" charset="0"/>
              <a:buChar char="•"/>
              <a:defRPr/>
            </a:pPr>
            <a:r>
              <a:rPr lang="de-DE" sz="1300" dirty="0"/>
              <a:t>Variante 3 (wenn keine Gruppenarbeit durchgeführt wird):</a:t>
            </a:r>
          </a:p>
          <a:p>
            <a:pPr marL="680954" lvl="1" indent="-185715" defTabSz="990478">
              <a:buFont typeface="Arial" panose="020B0604020202020204" pitchFamily="34" charset="0"/>
              <a:buChar char="•"/>
              <a:defRPr/>
            </a:pPr>
            <a:r>
              <a:rPr lang="de-DE" sz="1300" dirty="0"/>
              <a:t>Lagerverluste können z.B. entstehen, weil … (Punkte aufzählen) und die Lebensmittel deswegen entsorgt werden mussten (MHD und VD abgelaufen oder Lebensmittel zuvor verdorben)</a:t>
            </a:r>
          </a:p>
          <a:p>
            <a:pPr marL="680954" lvl="1" indent="-185715" defTabSz="990478">
              <a:buFont typeface="Arial" panose="020B0604020202020204" pitchFamily="34" charset="0"/>
              <a:buChar char="•"/>
              <a:defRPr/>
            </a:pPr>
            <a:r>
              <a:rPr lang="de-DE" sz="1300" dirty="0"/>
              <a:t>Produktionsverluste können z.B. entstehen, weil … (Punkte aufzählen)</a:t>
            </a:r>
          </a:p>
          <a:p>
            <a:pPr marL="185715" indent="-185715" defTabSz="990478">
              <a:buFont typeface="Arial" panose="020B0604020202020204" pitchFamily="34" charset="0"/>
              <a:buChar char="•"/>
              <a:defRPr/>
            </a:pPr>
            <a:r>
              <a:rPr lang="de-DE" sz="1300" dirty="0"/>
              <a:t>Für alle Varianten: </a:t>
            </a:r>
          </a:p>
          <a:p>
            <a:pPr marL="680954" lvl="1" indent="-185715" defTabSz="990478">
              <a:buFont typeface="Arial" panose="020B0604020202020204" pitchFamily="34" charset="0"/>
              <a:buChar char="•"/>
              <a:defRPr/>
            </a:pPr>
            <a:r>
              <a:rPr lang="de-DE" sz="1300" dirty="0"/>
              <a:t>Ergänzung zu „keine kreative Verwertung von Speisenreste vom Vortag: Speiseplan ist sehr unflexibel; Überschüsse können nicht integriert werden</a:t>
            </a:r>
          </a:p>
          <a:p>
            <a:pPr marL="680954" lvl="1" indent="-185715" defTabSz="990478">
              <a:buFont typeface="Arial" panose="020B0604020202020204" pitchFamily="34" charset="0"/>
              <a:buChar char="•"/>
              <a:defRPr/>
            </a:pPr>
            <a:r>
              <a:rPr lang="de-DE" sz="1300" dirty="0"/>
              <a:t>Ergänzung zu „Produktionsfehler“: z.B. verkochte Nudeln</a:t>
            </a:r>
          </a:p>
          <a:p>
            <a:pPr marL="680954" lvl="1" indent="-185715" defTabSz="990478">
              <a:buFont typeface="Arial" panose="020B0604020202020204" pitchFamily="34" charset="0"/>
              <a:buChar char="•"/>
              <a:defRPr/>
            </a:pPr>
            <a:r>
              <a:rPr lang="de-DE" sz="1300" dirty="0"/>
              <a:t>Ergänzung zu „Produktion auf Sicherheit“: Produktion im Überschuss, keine Just-in Time Produktion</a:t>
            </a:r>
          </a:p>
          <a:p>
            <a:pPr marL="680954" lvl="1" indent="-185715" defTabSz="990478">
              <a:buFont typeface="Arial" panose="020B0604020202020204" pitchFamily="34" charset="0"/>
              <a:buChar char="•"/>
              <a:defRPr/>
            </a:pPr>
            <a:r>
              <a:rPr lang="de-DE" sz="1300" dirty="0"/>
              <a:t>Ergänzung zu „ineffiziente Schneide- und Schältechnik“: beim Schneiden einer Paprika wird z.B. das Kerngehäuse zu großzügig entfernt, sodass nicht nur der nicht essbare Bestandteil des Lebensmittels, sondern auch ein Teil des essbaren Bestandteiles entfernt und entsorgt wird</a:t>
            </a:r>
          </a:p>
          <a:p>
            <a:pPr defTabSz="990478">
              <a:defRPr/>
            </a:pPr>
            <a:endParaRPr lang="de-DE" sz="1300" dirty="0"/>
          </a:p>
          <a:p>
            <a:pPr defTabSz="990478">
              <a:defRPr/>
            </a:pPr>
            <a:r>
              <a:rPr lang="de-DE" sz="1300" u="sng" dirty="0"/>
              <a:t>Hinweise:</a:t>
            </a:r>
          </a:p>
          <a:p>
            <a:pPr marL="185715" indent="-185715" defTabSz="990478">
              <a:buFont typeface="Arial" panose="020B0604020202020204" pitchFamily="34" charset="0"/>
              <a:buChar char="•"/>
              <a:defRPr/>
            </a:pPr>
            <a:r>
              <a:rPr lang="de-DE" sz="1300" dirty="0"/>
              <a:t>Falls eine der Abfallarten aufgrund der Betriebsstruktur für den eignen Betrieb nicht relevant ist, sollte diese nur kurz genannt und nicht ausführlich behandelt werden. </a:t>
            </a:r>
          </a:p>
          <a:p>
            <a:pPr marL="185715" indent="-185715" defTabSz="990478">
              <a:buFont typeface="Arial" panose="020B0604020202020204" pitchFamily="34" charset="0"/>
              <a:buChar char="•"/>
              <a:defRPr/>
            </a:pPr>
            <a:r>
              <a:rPr lang="de-DE" sz="1300" dirty="0"/>
              <a:t>Die hier aufgelisteten Ursachen sind nicht vollständig. Weitere Ursachen sind im Projekt „Reduktion von Warenverlusten und Warenvernichtung in der AHV – ein Beitrag zur Steigerung der Ressourceneffizienz “ (Göbel et al. 2014) sowie im Projekt „Nachhaltig Gesund/</a:t>
            </a:r>
            <a:r>
              <a:rPr lang="de-DE" sz="1300" dirty="0" err="1"/>
              <a:t>Duurzaam</a:t>
            </a:r>
            <a:r>
              <a:rPr lang="de-DE" sz="1300" dirty="0"/>
              <a:t> </a:t>
            </a:r>
            <a:r>
              <a:rPr lang="de-DE" sz="1300" dirty="0" err="1"/>
              <a:t>Gezond</a:t>
            </a:r>
            <a:r>
              <a:rPr lang="de-DE" sz="1300" dirty="0"/>
              <a:t>“ (</a:t>
            </a:r>
            <a:r>
              <a:rPr lang="de-DE" sz="1300" dirty="0" err="1"/>
              <a:t>Aich</a:t>
            </a:r>
            <a:r>
              <a:rPr lang="de-DE" sz="1300" dirty="0"/>
              <a:t> et al. 2015) beschrieben.</a:t>
            </a:r>
          </a:p>
          <a:p>
            <a:pPr marL="185715" indent="-185715" defTabSz="990478">
              <a:buFont typeface="Arial" panose="020B0604020202020204" pitchFamily="34" charset="0"/>
              <a:buChar char="•"/>
              <a:defRPr/>
            </a:pPr>
            <a:endParaRPr lang="de-DE" sz="1300" dirty="0"/>
          </a:p>
          <a:p>
            <a:pPr defTabSz="990478">
              <a:defRPr/>
            </a:pPr>
            <a:r>
              <a:rPr lang="de-DE" sz="1300" u="sng" dirty="0"/>
              <a:t>Interaktionsmöglichkeiten:</a:t>
            </a:r>
          </a:p>
          <a:p>
            <a:pPr marL="185715" indent="-185715" defTabSz="990478">
              <a:buFont typeface="Arial" panose="020B0604020202020204" pitchFamily="34" charset="0"/>
              <a:buChar char="•"/>
              <a:defRPr/>
            </a:pPr>
            <a:r>
              <a:rPr lang="de-DE" sz="1300" dirty="0"/>
              <a:t>Teilnehmer sollen die Ergebnisse der Gruppenarbeit mündlich vortragen oder ergänzen </a:t>
            </a:r>
          </a:p>
          <a:p>
            <a:pPr defTabSz="990478">
              <a:defRPr/>
            </a:pPr>
            <a:endParaRPr lang="de-DE" sz="1300" dirty="0"/>
          </a:p>
          <a:p>
            <a:pPr defTabSz="990478">
              <a:defRPr/>
            </a:pPr>
            <a:r>
              <a:rPr lang="de-DE" sz="1300" u="sng" dirty="0"/>
              <a:t>Hintergrundinformationen:</a:t>
            </a:r>
          </a:p>
          <a:p>
            <a:pPr marL="185715" indent="-185715" defTabSz="990478">
              <a:buFont typeface="Arial" panose="020B0604020202020204" pitchFamily="34" charset="0"/>
              <a:buChar char="•"/>
              <a:defRPr/>
            </a:pPr>
            <a:r>
              <a:rPr lang="de-DE" sz="1300" dirty="0"/>
              <a:t>In der Studie „Reduktion von Warenverlusten und Warenvernichtung in der AHV – ein Beitrag zur Steigerung der Ressourceneffizienz “ (2014)  wurden die mögliche Ursachen der Lebensmittelabfälle in verschiedenen Küchen (siehe auch Notizen Punkt Hintergrundinformation der Folie 6) Gemeinschaftsgastronomie eruiert. Dies erfolgte mithilfe einer Prozessanalyse und einer Lebensmittelabfallmessung. Ferner wurden in Arbeitskreisen weitere Ursachen erarbeitet. </a:t>
            </a:r>
          </a:p>
          <a:p>
            <a:pPr defTabSz="990478">
              <a:defRPr/>
            </a:pPr>
            <a:endParaRPr lang="de-DE" sz="1300" dirty="0"/>
          </a:p>
          <a:p>
            <a:pPr defTabSz="990478">
              <a:defRPr/>
            </a:pPr>
            <a:r>
              <a:rPr lang="de-DE" sz="1300" u="sng" dirty="0"/>
              <a:t>Quellen: </a:t>
            </a:r>
          </a:p>
          <a:p>
            <a:pPr defTabSz="990478">
              <a:defRPr/>
            </a:pPr>
            <a:r>
              <a:rPr lang="de-DE" sz="1300" dirty="0"/>
              <a:t>Göbel et al. 2014, S.39ff.</a:t>
            </a:r>
          </a:p>
          <a:p>
            <a:pPr defTabSz="990478">
              <a:defRPr/>
            </a:pPr>
            <a:r>
              <a:rPr lang="de-DE" sz="1300" dirty="0" err="1"/>
              <a:t>Aich</a:t>
            </a:r>
            <a:r>
              <a:rPr lang="de-DE" sz="1300" dirty="0"/>
              <a:t> et al. 2015, S.43ff</a:t>
            </a:r>
            <a:r>
              <a:rPr lang="de-DE" sz="1300" dirty="0" smtClean="0"/>
              <a:t>.</a:t>
            </a:r>
            <a:endParaRPr lang="de-DE" sz="1300" dirty="0"/>
          </a:p>
        </p:txBody>
      </p:sp>
    </p:spTree>
    <p:extLst>
      <p:ext uri="{BB962C8B-B14F-4D97-AF65-F5344CB8AC3E}">
        <p14:creationId xmlns:p14="http://schemas.microsoft.com/office/powerpoint/2010/main" val="511099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de-DE"/>
              <a:t>Titelmasterformat durch Klicken bearbeiten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4EBA64C3-160A-4708-A67D-7CD2CD76B818}"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1946946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Vertical Text Placehold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C1D9BBD-20FC-4D50-8B42-6BA90A0496FA}"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1830980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de-DE"/>
              <a:t>Titelmasterformat durch Klicken bearbeiten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9F48CAC8-9CF5-4312-BA1C-0716E806D1BB}"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2300543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de-DE"/>
              <a:t>Titelmasterformat durch Klicken bearbeiten</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D3A02EB9-228D-41B9-95E2-F1F0D1CEDDBE}"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978145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2D93239-6D64-43DD-83B0-B308189E6B6B}"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2043605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de-DE"/>
              <a:t>Titelmasterformat durch Klicken bearbeiten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08948DCB-4E74-45E5-AAA2-7EB5A4E27D69}"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26231826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9033EEF3-A6EE-47F8-9A4B-99EFCDE22EF1}" type="datetime1">
              <a:rPr lang="de-DE" smtClean="0"/>
              <a:t>07.11.2016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1133675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Content Placeholder 3"/>
          <p:cNvSpPr>
            <a:spLocks noGrp="1"/>
          </p:cNvSpPr>
          <p:nvPr>
            <p:ph sz="half" idx="2"/>
          </p:nvPr>
        </p:nvSpPr>
        <p:spPr>
          <a:xfrm>
            <a:off x="845127" y="2507550"/>
            <a:ext cx="5156200" cy="368052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Content Placeholder 5"/>
          <p:cNvSpPr>
            <a:spLocks noGrp="1"/>
          </p:cNvSpPr>
          <p:nvPr>
            <p:ph sz="quarter" idx="4"/>
          </p:nvPr>
        </p:nvSpPr>
        <p:spPr>
          <a:xfrm>
            <a:off x="6172200" y="2507550"/>
            <a:ext cx="5181601" cy="368052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e Placeholder 6"/>
          <p:cNvSpPr>
            <a:spLocks noGrp="1"/>
          </p:cNvSpPr>
          <p:nvPr>
            <p:ph type="dt" sz="half" idx="10"/>
          </p:nvPr>
        </p:nvSpPr>
        <p:spPr/>
        <p:txBody>
          <a:bodyPr/>
          <a:lstStyle/>
          <a:p>
            <a:fld id="{54EB7FC7-EC67-4A1D-8941-8D6FE80BAE53}" type="datetime1">
              <a:rPr lang="de-DE" smtClean="0"/>
              <a:t>07.11.2016</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0547A2CF-BF74-4FCD-B4C9-923897FA6AAA}" type="slidenum">
              <a:rPr lang="de-DE" smtClean="0"/>
              <a:t>‹Nr.›</a:t>
            </a:fld>
            <a:endParaRPr lang="de-DE"/>
          </a:p>
        </p:txBody>
      </p:sp>
      <p:sp>
        <p:nvSpPr>
          <p:cNvPr id="10" name="Title 9"/>
          <p:cNvSpPr>
            <a:spLocks noGrp="1"/>
          </p:cNvSpPr>
          <p:nvPr>
            <p:ph type="title"/>
          </p:nvPr>
        </p:nvSpPr>
        <p:spPr/>
        <p:txBody>
          <a:bodyPr/>
          <a:lstStyle/>
          <a:p>
            <a:r>
              <a:rPr lang="de-DE"/>
              <a:t>Titelmasterformat durch Klicken bearbeiten</a:t>
            </a:r>
            <a:endParaRPr lang="en-US" dirty="0"/>
          </a:p>
        </p:txBody>
      </p:sp>
    </p:spTree>
    <p:extLst>
      <p:ext uri="{BB962C8B-B14F-4D97-AF65-F5344CB8AC3E}">
        <p14:creationId xmlns:p14="http://schemas.microsoft.com/office/powerpoint/2010/main" val="33006822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827DBE0-62DF-42E3-B0B7-2BDC81B2C305}" type="datetime1">
              <a:rPr lang="de-DE" smtClean="0"/>
              <a:t>07.11.2016</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0547A2CF-BF74-4FCD-B4C9-923897FA6AAA}" type="slidenum">
              <a:rPr lang="de-DE" smtClean="0"/>
              <a:t>‹Nr.›</a:t>
            </a:fld>
            <a:endParaRPr lang="de-DE"/>
          </a:p>
        </p:txBody>
      </p:sp>
      <p:sp>
        <p:nvSpPr>
          <p:cNvPr id="6" name="Title 5"/>
          <p:cNvSpPr>
            <a:spLocks noGrp="1"/>
          </p:cNvSpPr>
          <p:nvPr>
            <p:ph type="title"/>
          </p:nvPr>
        </p:nvSpPr>
        <p:spPr/>
        <p:txBody>
          <a:bodyPr/>
          <a:lstStyle/>
          <a:p>
            <a:r>
              <a:rPr lang="de-DE"/>
              <a:t>Titelmasterformat durch Klicken bearbeiten</a:t>
            </a:r>
            <a:endParaRPr lang="en-US"/>
          </a:p>
        </p:txBody>
      </p:sp>
    </p:spTree>
    <p:extLst>
      <p:ext uri="{BB962C8B-B14F-4D97-AF65-F5344CB8AC3E}">
        <p14:creationId xmlns:p14="http://schemas.microsoft.com/office/powerpoint/2010/main" val="39838374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EC79EF-973B-4C59-AB9B-59E821C61E5A}" type="datetime1">
              <a:rPr lang="de-DE" smtClean="0"/>
              <a:t>07.11.2016</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42594390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de-DE"/>
              <a:t>Titelmasterformat durch Klicken bearbeiten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e Placeholder 4"/>
          <p:cNvSpPr>
            <a:spLocks noGrp="1"/>
          </p:cNvSpPr>
          <p:nvPr>
            <p:ph type="dt" sz="half" idx="10"/>
          </p:nvPr>
        </p:nvSpPr>
        <p:spPr/>
        <p:txBody>
          <a:bodyPr/>
          <a:lstStyle/>
          <a:p>
            <a:fld id="{FD4457A7-8058-4C35-8960-240453DC69AB}" type="datetime1">
              <a:rPr lang="de-DE" smtClean="0"/>
              <a:t>07.11.2016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2844781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5E772EE-AB2A-4A51-8F17-73A3F1E957FD}"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30779424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de-DE"/>
              <a:t>Titelmasterformat durch Klicken bearbeiten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e Placeholder 4"/>
          <p:cNvSpPr>
            <a:spLocks noGrp="1"/>
          </p:cNvSpPr>
          <p:nvPr>
            <p:ph type="dt" sz="half" idx="10"/>
          </p:nvPr>
        </p:nvSpPr>
        <p:spPr/>
        <p:txBody>
          <a:bodyPr/>
          <a:lstStyle/>
          <a:p>
            <a:fld id="{F8026357-4DB8-4E17-8DE9-7DCB35180E34}" type="datetime1">
              <a:rPr lang="de-DE" smtClean="0"/>
              <a:t>07.11.2016</a:t>
            </a:fld>
            <a:endParaRPr lang="de-DE"/>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33607536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Vertical Text Placehold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0B5F9B3-9E66-49CE-8403-270954C917A0}"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18951288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de-DE"/>
              <a:t>Titelmasterformat durch Klicken bearbeiten</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e Placeholder 3"/>
          <p:cNvSpPr>
            <a:spLocks noGrp="1"/>
          </p:cNvSpPr>
          <p:nvPr>
            <p:ph type="dt" sz="half" idx="10"/>
          </p:nvPr>
        </p:nvSpPr>
        <p:spPr/>
        <p:txBody>
          <a:bodyPr/>
          <a:lstStyle/>
          <a:p>
            <a:fld id="{8198639F-3AA6-4F38-A291-8C08FEE5229A}"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3177803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D3A02EB9-228D-41B9-95E2-F1F0D1CEDDBE}"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90083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2D93239-6D64-43DD-83B0-B308189E6B6B}"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34357295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08948DCB-4E74-45E5-AAA2-7EB5A4E27D69}"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9800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9033EEF3-A6EE-47F8-9A4B-99EFCDE22EF1}" type="datetime1">
              <a:rPr lang="de-DE" smtClean="0"/>
              <a:t>07.11.2016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13589780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54EB7FC7-EC67-4A1D-8941-8D6FE80BAE53}" type="datetime1">
              <a:rPr lang="de-DE" smtClean="0"/>
              <a:t>07.11.2016</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13434732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827DBE0-62DF-42E3-B0B7-2BDC81B2C305}" type="datetime1">
              <a:rPr lang="de-DE" smtClean="0"/>
              <a:t>07.11.2016</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20195832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BEC79EF-973B-4C59-AB9B-59E821C61E5A}" type="datetime1">
              <a:rPr lang="de-DE" smtClean="0"/>
              <a:t>07.11.2016</a:t>
            </a:fld>
            <a:endParaRPr lang="de-DE"/>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a:p>
        </p:txBody>
      </p:sp>
      <p:sp>
        <p:nvSpPr>
          <p:cNvPr id="9" name="Slide Number Placeholder 8"/>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1019980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de-DE"/>
              <a:t>Titelmasterformat durch Klicken bearbeiten</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e Placeholder 3"/>
          <p:cNvSpPr>
            <a:spLocks noGrp="1"/>
          </p:cNvSpPr>
          <p:nvPr>
            <p:ph type="dt" sz="half" idx="10"/>
          </p:nvPr>
        </p:nvSpPr>
        <p:spPr/>
        <p:txBody>
          <a:bodyPr/>
          <a:lstStyle/>
          <a:p>
            <a:fld id="{662E86B4-F546-4259-BB38-94EE54CBA406}"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31639320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D4457A7-8058-4C35-8960-240453DC69AB}" type="datetime1">
              <a:rPr lang="de-DE" smtClean="0"/>
              <a:t>07.11.2016</a:t>
            </a:fld>
            <a:endParaRPr lang="de-DE"/>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547A2CF-BF74-4FCD-B4C9-923897FA6AAA}" type="slidenum">
              <a:rPr lang="de-DE" smtClean="0"/>
              <a:t>‹Nr.›</a:t>
            </a:fld>
            <a:endParaRPr lang="de-DE"/>
          </a:p>
        </p:txBody>
      </p:sp>
    </p:spTree>
    <p:extLst>
      <p:ext uri="{BB962C8B-B14F-4D97-AF65-F5344CB8AC3E}">
        <p14:creationId xmlns:p14="http://schemas.microsoft.com/office/powerpoint/2010/main" val="2566748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e Placeholder 4"/>
          <p:cNvSpPr>
            <a:spLocks noGrp="1"/>
          </p:cNvSpPr>
          <p:nvPr>
            <p:ph type="dt" sz="half" idx="10"/>
          </p:nvPr>
        </p:nvSpPr>
        <p:spPr/>
        <p:txBody>
          <a:bodyPr/>
          <a:lstStyle/>
          <a:p>
            <a:fld id="{F8026357-4DB8-4E17-8DE9-7DCB35180E34}" type="datetime1">
              <a:rPr lang="de-DE" smtClean="0"/>
              <a:t>07.11.2016</a:t>
            </a:fld>
            <a:endParaRPr lang="de-DE"/>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24348668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0B5F9B3-9E66-49CE-8403-270954C917A0}"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27772056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198639F-3AA6-4F38-A291-8C08FEE5229A}" type="datetime1">
              <a:rPr lang="de-DE" smtClean="0"/>
              <a:t>07.11.2016</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494289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EDB955B0-0401-4A78-A6A6-ABE42C4C4E76}" type="datetime1">
              <a:rPr lang="de-DE" smtClean="0"/>
              <a:t>07.11.2016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3137510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Content Placeholder 3"/>
          <p:cNvSpPr>
            <a:spLocks noGrp="1"/>
          </p:cNvSpPr>
          <p:nvPr>
            <p:ph sz="half" idx="2"/>
          </p:nvPr>
        </p:nvSpPr>
        <p:spPr>
          <a:xfrm>
            <a:off x="845127" y="2507550"/>
            <a:ext cx="5156200" cy="368052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Content Placeholder 5"/>
          <p:cNvSpPr>
            <a:spLocks noGrp="1"/>
          </p:cNvSpPr>
          <p:nvPr>
            <p:ph sz="quarter" idx="4"/>
          </p:nvPr>
        </p:nvSpPr>
        <p:spPr>
          <a:xfrm>
            <a:off x="6172200" y="2507550"/>
            <a:ext cx="5181601" cy="368052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e Placeholder 6"/>
          <p:cNvSpPr>
            <a:spLocks noGrp="1"/>
          </p:cNvSpPr>
          <p:nvPr>
            <p:ph type="dt" sz="half" idx="10"/>
          </p:nvPr>
        </p:nvSpPr>
        <p:spPr/>
        <p:txBody>
          <a:bodyPr/>
          <a:lstStyle/>
          <a:p>
            <a:fld id="{1037A5A1-9DAB-4F1E-9660-62C74E1822EF}" type="datetime1">
              <a:rPr lang="de-DE" smtClean="0"/>
              <a:t>07.11.2016</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0547A2CF-BF74-4FCD-B4C9-923897FA6AAA}" type="slidenum">
              <a:rPr lang="de-DE" smtClean="0"/>
              <a:t>‹Nr.›</a:t>
            </a:fld>
            <a:endParaRPr lang="de-DE"/>
          </a:p>
        </p:txBody>
      </p:sp>
      <p:sp>
        <p:nvSpPr>
          <p:cNvPr id="10" name="Title 9"/>
          <p:cNvSpPr>
            <a:spLocks noGrp="1"/>
          </p:cNvSpPr>
          <p:nvPr>
            <p:ph type="title"/>
          </p:nvPr>
        </p:nvSpPr>
        <p:spPr/>
        <p:txBody>
          <a:bodyPr/>
          <a:lstStyle/>
          <a:p>
            <a:r>
              <a:rPr lang="de-DE"/>
              <a:t>Titelmasterformat durch Klicken bearbeiten</a:t>
            </a:r>
            <a:endParaRPr lang="en-US" dirty="0"/>
          </a:p>
        </p:txBody>
      </p:sp>
    </p:spTree>
    <p:extLst>
      <p:ext uri="{BB962C8B-B14F-4D97-AF65-F5344CB8AC3E}">
        <p14:creationId xmlns:p14="http://schemas.microsoft.com/office/powerpoint/2010/main" val="2667540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E7FF446-2D31-415E-B728-4B728EC25148}" type="datetime1">
              <a:rPr lang="de-DE" smtClean="0"/>
              <a:t>07.11.2016</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0547A2CF-BF74-4FCD-B4C9-923897FA6AAA}" type="slidenum">
              <a:rPr lang="de-DE" smtClean="0"/>
              <a:t>‹Nr.›</a:t>
            </a:fld>
            <a:endParaRPr lang="de-DE"/>
          </a:p>
        </p:txBody>
      </p:sp>
      <p:sp>
        <p:nvSpPr>
          <p:cNvPr id="6" name="Title 5"/>
          <p:cNvSpPr>
            <a:spLocks noGrp="1"/>
          </p:cNvSpPr>
          <p:nvPr>
            <p:ph type="title"/>
          </p:nvPr>
        </p:nvSpPr>
        <p:spPr/>
        <p:txBody>
          <a:bodyPr/>
          <a:lstStyle/>
          <a:p>
            <a:r>
              <a:rPr lang="de-DE"/>
              <a:t>Titelmasterformat durch Klicken bearbeiten</a:t>
            </a:r>
            <a:endParaRPr lang="en-US"/>
          </a:p>
        </p:txBody>
      </p:sp>
    </p:spTree>
    <p:extLst>
      <p:ext uri="{BB962C8B-B14F-4D97-AF65-F5344CB8AC3E}">
        <p14:creationId xmlns:p14="http://schemas.microsoft.com/office/powerpoint/2010/main" val="4188308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0075C1-D15B-4BEC-8AD3-443FDDBE4BD7}" type="datetime1">
              <a:rPr lang="de-DE" smtClean="0"/>
              <a:t>07.11.2016</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2823762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de-DE"/>
              <a:t>Titelmasterformat durch Klicken bearbeiten</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e Placeholder 4"/>
          <p:cNvSpPr>
            <a:spLocks noGrp="1"/>
          </p:cNvSpPr>
          <p:nvPr>
            <p:ph type="dt" sz="half" idx="10"/>
          </p:nvPr>
        </p:nvSpPr>
        <p:spPr/>
        <p:txBody>
          <a:bodyPr/>
          <a:lstStyle/>
          <a:p>
            <a:fld id="{BE8134AC-7B40-41FF-BA94-44F16705CFE8}" type="datetime1">
              <a:rPr lang="de-DE" smtClean="0"/>
              <a:t>07.11.2016</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1903377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de-DE"/>
              <a:t>Titelmasterformat durch Klicken bearbeiten</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e Placeholder 4"/>
          <p:cNvSpPr>
            <a:spLocks noGrp="1"/>
          </p:cNvSpPr>
          <p:nvPr>
            <p:ph type="dt" sz="half" idx="10"/>
          </p:nvPr>
        </p:nvSpPr>
        <p:spPr/>
        <p:txBody>
          <a:bodyPr/>
          <a:lstStyle/>
          <a:p>
            <a:fld id="{A671DC24-76D5-4B89-8444-CC979BA71F6D}" type="datetime1">
              <a:rPr lang="de-DE" smtClean="0"/>
              <a:t>07.11.2016</a:t>
            </a:fld>
            <a:endParaRPr lang="de-DE"/>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547A2CF-BF74-4FCD-B4C9-923897FA6AAA}" type="slidenum">
              <a:rPr lang="de-DE" smtClean="0"/>
              <a:t>‹Nr.›</a:t>
            </a:fld>
            <a:endParaRPr lang="de-DE"/>
          </a:p>
        </p:txBody>
      </p:sp>
    </p:spTree>
    <p:extLst>
      <p:ext uri="{BB962C8B-B14F-4D97-AF65-F5344CB8AC3E}">
        <p14:creationId xmlns:p14="http://schemas.microsoft.com/office/powerpoint/2010/main" val="1266652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40000"/>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8752F91D-28C5-4D00-B712-82D826860236}" type="datetime1">
              <a:rPr lang="de-DE" smtClean="0"/>
              <a:t>07.11.2016</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de-DE"/>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0547A2CF-BF74-4FCD-B4C9-923897FA6AAA}" type="slidenum">
              <a:rPr lang="de-DE" smtClean="0"/>
              <a:t>‹Nr.›</a:t>
            </a:fld>
            <a:endParaRPr lang="de-DE"/>
          </a:p>
        </p:txBody>
      </p:sp>
    </p:spTree>
    <p:extLst>
      <p:ext uri="{BB962C8B-B14F-4D97-AF65-F5344CB8AC3E}">
        <p14:creationId xmlns:p14="http://schemas.microsoft.com/office/powerpoint/2010/main" val="3633617882"/>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40000"/>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8752F91D-28C5-4D00-B712-82D826860236}" type="datetime1">
              <a:rPr lang="de-DE" smtClean="0"/>
              <a:t>07.11.2016</a:t>
            </a:fld>
            <a:endParaRPr lang="de-D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de-DE"/>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0547A2CF-BF74-4FCD-B4C9-923897FA6AAA}" type="slidenum">
              <a:rPr lang="de-DE" smtClean="0"/>
              <a:t>‹Nr.›</a:t>
            </a:fld>
            <a:endParaRPr lang="de-DE"/>
          </a:p>
        </p:txBody>
      </p:sp>
    </p:spTree>
    <p:extLst>
      <p:ext uri="{BB962C8B-B14F-4D97-AF65-F5344CB8AC3E}">
        <p14:creationId xmlns:p14="http://schemas.microsoft.com/office/powerpoint/2010/main" val="1251202297"/>
      </p:ext>
    </p:extLst>
  </p:cSld>
  <p:clrMap bg1="lt1" tx1="dk1" bg2="lt2" tx2="dk2" accent1="accent1" accent2="accent2" accent3="accent3" accent4="accent4" accent5="accent5" accent6="accent6" hlink="hlink" folHlink="folHlink"/>
  <p:sldLayoutIdLst>
    <p:sldLayoutId id="2147484476" r:id="rId1"/>
    <p:sldLayoutId id="2147484477" r:id="rId2"/>
    <p:sldLayoutId id="2147484478" r:id="rId3"/>
    <p:sldLayoutId id="2147484479" r:id="rId4"/>
    <p:sldLayoutId id="2147484480" r:id="rId5"/>
    <p:sldLayoutId id="2147484481" r:id="rId6"/>
    <p:sldLayoutId id="2147484482" r:id="rId7"/>
    <p:sldLayoutId id="2147484483" r:id="rId8"/>
    <p:sldLayoutId id="2147484484" r:id="rId9"/>
    <p:sldLayoutId id="2147484485" r:id="rId10"/>
    <p:sldLayoutId id="2147484486"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752F91D-28C5-4D00-B712-82D826860236}" type="datetime1">
              <a:rPr lang="de-DE" smtClean="0"/>
              <a:t>07.11.2016</a:t>
            </a:fld>
            <a:endParaRPr lang="de-DE"/>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0547A2CF-BF74-4FCD-B4C9-923897FA6AAA}" type="slidenum">
              <a:rPr lang="de-DE" smtClean="0"/>
              <a:t>‹Nr.›</a:t>
            </a:fld>
            <a:endParaRPr lang="de-DE"/>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5828468"/>
      </p:ext>
    </p:extLst>
  </p:cSld>
  <p:clrMap bg1="lt1" tx1="dk1" bg2="lt2" tx2="dk2" accent1="accent1" accent2="accent2" accent3="accent3" accent4="accent4" accent5="accent5" accent6="accent6" hlink="hlink" folHlink="folHlink"/>
  <p:sldLayoutIdLst>
    <p:sldLayoutId id="2147484758" r:id="rId1"/>
    <p:sldLayoutId id="2147484759" r:id="rId2"/>
    <p:sldLayoutId id="2147484760" r:id="rId3"/>
    <p:sldLayoutId id="2147484761" r:id="rId4"/>
    <p:sldLayoutId id="2147484762" r:id="rId5"/>
    <p:sldLayoutId id="2147484763" r:id="rId6"/>
    <p:sldLayoutId id="2147484764" r:id="rId7"/>
    <p:sldLayoutId id="2147484765" r:id="rId8"/>
    <p:sldLayoutId id="2147484766" r:id="rId9"/>
    <p:sldLayoutId id="2147484767" r:id="rId10"/>
    <p:sldLayoutId id="2147484768" r:id="rId11"/>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0.xml"/><Relationship Id="rId1" Type="http://schemas.openxmlformats.org/officeDocument/2006/relationships/slideLayout" Target="../slideLayouts/slideLayout24.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8" Type="http://schemas.microsoft.com/office/2007/relationships/hdphoto" Target="../media/hdphoto13.wdp"/><Relationship Id="rId3" Type="http://schemas.openxmlformats.org/officeDocument/2006/relationships/image" Target="../media/image13.png"/><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9.xml"/><Relationship Id="rId6" Type="http://schemas.microsoft.com/office/2007/relationships/hdphoto" Target="../media/hdphoto12.wdp"/><Relationship Id="rId5" Type="http://schemas.openxmlformats.org/officeDocument/2006/relationships/image" Target="../media/image26.png"/><Relationship Id="rId4" Type="http://schemas.microsoft.com/office/2007/relationships/hdphoto" Target="../media/hdphoto5.wdp"/><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24.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4.xml"/><Relationship Id="rId1" Type="http://schemas.openxmlformats.org/officeDocument/2006/relationships/video" Target="https://www.youtube.com/embed/4-kF-b_8noc" TargetMode="External"/><Relationship Id="rId5" Type="http://schemas.openxmlformats.org/officeDocument/2006/relationships/image" Target="../media/image32.jpeg"/><Relationship Id="rId4" Type="http://schemas.openxmlformats.org/officeDocument/2006/relationships/image" Target="../media/image31.jpg"/></Relationships>
</file>

<file path=ppt/slides/_rels/slide16.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4.png"/><Relationship Id="rId18" Type="http://schemas.microsoft.com/office/2007/relationships/hdphoto" Target="../media/hdphoto8.wdp"/><Relationship Id="rId3" Type="http://schemas.openxmlformats.org/officeDocument/2006/relationships/image" Target="../media/image9.png"/><Relationship Id="rId21" Type="http://schemas.openxmlformats.org/officeDocument/2006/relationships/image" Target="../media/image18.png"/><Relationship Id="rId7" Type="http://schemas.openxmlformats.org/officeDocument/2006/relationships/image" Target="../media/image11.png"/><Relationship Id="rId12" Type="http://schemas.microsoft.com/office/2007/relationships/hdphoto" Target="../media/hdphoto5.wdp"/><Relationship Id="rId17" Type="http://schemas.openxmlformats.org/officeDocument/2006/relationships/image" Target="../media/image16.png"/><Relationship Id="rId2" Type="http://schemas.openxmlformats.org/officeDocument/2006/relationships/notesSlide" Target="../notesSlides/notesSlide16.xml"/><Relationship Id="rId16" Type="http://schemas.microsoft.com/office/2007/relationships/hdphoto" Target="../media/hdphoto7.wdp"/><Relationship Id="rId20" Type="http://schemas.microsoft.com/office/2007/relationships/hdphoto" Target="../media/hdphoto9.wdp"/><Relationship Id="rId1" Type="http://schemas.openxmlformats.org/officeDocument/2006/relationships/slideLayout" Target="../slideLayouts/slideLayout24.xml"/><Relationship Id="rId6" Type="http://schemas.microsoft.com/office/2007/relationships/hdphoto" Target="../media/hdphoto2.wdp"/><Relationship Id="rId11" Type="http://schemas.openxmlformats.org/officeDocument/2006/relationships/image" Target="../media/image13.png"/><Relationship Id="rId24" Type="http://schemas.microsoft.com/office/2007/relationships/hdphoto" Target="../media/hdphoto11.wdp"/><Relationship Id="rId5" Type="http://schemas.openxmlformats.org/officeDocument/2006/relationships/image" Target="../media/image10.png"/><Relationship Id="rId15" Type="http://schemas.openxmlformats.org/officeDocument/2006/relationships/image" Target="../media/image15.png"/><Relationship Id="rId23" Type="http://schemas.openxmlformats.org/officeDocument/2006/relationships/image" Target="../media/image19.png"/><Relationship Id="rId10" Type="http://schemas.microsoft.com/office/2007/relationships/hdphoto" Target="../media/hdphoto4.wdp"/><Relationship Id="rId19" Type="http://schemas.openxmlformats.org/officeDocument/2006/relationships/image" Target="../media/image17.png"/><Relationship Id="rId4" Type="http://schemas.microsoft.com/office/2007/relationships/hdphoto" Target="../media/hdphoto1.wdp"/><Relationship Id="rId9" Type="http://schemas.openxmlformats.org/officeDocument/2006/relationships/image" Target="../media/image12.png"/><Relationship Id="rId14" Type="http://schemas.microsoft.com/office/2007/relationships/hdphoto" Target="../media/hdphoto6.wdp"/><Relationship Id="rId22" Type="http://schemas.microsoft.com/office/2007/relationships/hdphoto" Target="../media/hdphoto10.wdp"/></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8" Type="http://schemas.microsoft.com/office/2007/relationships/hdphoto" Target="../media/hdphoto16.wdp"/><Relationship Id="rId13" Type="http://schemas.openxmlformats.org/officeDocument/2006/relationships/image" Target="../media/image38.png"/><Relationship Id="rId18" Type="http://schemas.microsoft.com/office/2007/relationships/hdphoto" Target="../media/hdphoto20.wdp"/><Relationship Id="rId26" Type="http://schemas.microsoft.com/office/2007/relationships/hdphoto" Target="../media/hdphoto24.wdp"/><Relationship Id="rId39" Type="http://schemas.microsoft.com/office/2007/relationships/hdphoto" Target="../media/hdphoto30.wdp"/><Relationship Id="rId3" Type="http://schemas.openxmlformats.org/officeDocument/2006/relationships/image" Target="../media/image33.png"/><Relationship Id="rId21" Type="http://schemas.openxmlformats.org/officeDocument/2006/relationships/image" Target="../media/image42.png"/><Relationship Id="rId34" Type="http://schemas.openxmlformats.org/officeDocument/2006/relationships/image" Target="../media/image48.png"/><Relationship Id="rId42" Type="http://schemas.openxmlformats.org/officeDocument/2006/relationships/image" Target="../media/image52.png"/><Relationship Id="rId7" Type="http://schemas.openxmlformats.org/officeDocument/2006/relationships/image" Target="../media/image35.png"/><Relationship Id="rId12" Type="http://schemas.microsoft.com/office/2007/relationships/hdphoto" Target="../media/hdphoto17.wdp"/><Relationship Id="rId17" Type="http://schemas.openxmlformats.org/officeDocument/2006/relationships/image" Target="../media/image40.png"/><Relationship Id="rId25" Type="http://schemas.openxmlformats.org/officeDocument/2006/relationships/image" Target="../media/image44.png"/><Relationship Id="rId33" Type="http://schemas.microsoft.com/office/2007/relationships/hdphoto" Target="../media/hdphoto27.wdp"/><Relationship Id="rId38" Type="http://schemas.openxmlformats.org/officeDocument/2006/relationships/image" Target="../media/image50.png"/><Relationship Id="rId2" Type="http://schemas.openxmlformats.org/officeDocument/2006/relationships/notesSlide" Target="../notesSlides/notesSlide18.xml"/><Relationship Id="rId16" Type="http://schemas.microsoft.com/office/2007/relationships/hdphoto" Target="../media/hdphoto19.wdp"/><Relationship Id="rId20" Type="http://schemas.microsoft.com/office/2007/relationships/hdphoto" Target="../media/hdphoto21.wdp"/><Relationship Id="rId29" Type="http://schemas.microsoft.com/office/2007/relationships/hdphoto" Target="../media/hdphoto25.wdp"/><Relationship Id="rId41" Type="http://schemas.microsoft.com/office/2007/relationships/hdphoto" Target="../media/hdphoto31.wdp"/><Relationship Id="rId1" Type="http://schemas.openxmlformats.org/officeDocument/2006/relationships/slideLayout" Target="../slideLayouts/slideLayout24.xml"/><Relationship Id="rId6" Type="http://schemas.microsoft.com/office/2007/relationships/hdphoto" Target="../media/hdphoto15.wdp"/><Relationship Id="rId11" Type="http://schemas.openxmlformats.org/officeDocument/2006/relationships/image" Target="../media/image37.png"/><Relationship Id="rId24" Type="http://schemas.microsoft.com/office/2007/relationships/hdphoto" Target="../media/hdphoto23.wdp"/><Relationship Id="rId32" Type="http://schemas.openxmlformats.org/officeDocument/2006/relationships/image" Target="../media/image47.png"/><Relationship Id="rId37" Type="http://schemas.microsoft.com/office/2007/relationships/hdphoto" Target="../media/hdphoto29.wdp"/><Relationship Id="rId40" Type="http://schemas.openxmlformats.org/officeDocument/2006/relationships/image" Target="../media/image51.png"/><Relationship Id="rId5" Type="http://schemas.openxmlformats.org/officeDocument/2006/relationships/image" Target="../media/image34.png"/><Relationship Id="rId15" Type="http://schemas.openxmlformats.org/officeDocument/2006/relationships/image" Target="../media/image39.png"/><Relationship Id="rId23" Type="http://schemas.openxmlformats.org/officeDocument/2006/relationships/image" Target="../media/image43.png"/><Relationship Id="rId28" Type="http://schemas.openxmlformats.org/officeDocument/2006/relationships/image" Target="../media/image45.png"/><Relationship Id="rId36" Type="http://schemas.openxmlformats.org/officeDocument/2006/relationships/image" Target="../media/image49.png"/><Relationship Id="rId10" Type="http://schemas.microsoft.com/office/2007/relationships/hdphoto" Target="../media/hdphoto5.wdp"/><Relationship Id="rId19" Type="http://schemas.openxmlformats.org/officeDocument/2006/relationships/image" Target="../media/image41.png"/><Relationship Id="rId31" Type="http://schemas.microsoft.com/office/2007/relationships/hdphoto" Target="../media/hdphoto26.wdp"/><Relationship Id="rId4" Type="http://schemas.microsoft.com/office/2007/relationships/hdphoto" Target="../media/hdphoto14.wdp"/><Relationship Id="rId9" Type="http://schemas.openxmlformats.org/officeDocument/2006/relationships/image" Target="../media/image36.png"/><Relationship Id="rId14" Type="http://schemas.microsoft.com/office/2007/relationships/hdphoto" Target="../media/hdphoto18.wdp"/><Relationship Id="rId22" Type="http://schemas.microsoft.com/office/2007/relationships/hdphoto" Target="../media/hdphoto22.wdp"/><Relationship Id="rId27" Type="http://schemas.openxmlformats.org/officeDocument/2006/relationships/image" Target="../media/image13.png"/><Relationship Id="rId30" Type="http://schemas.openxmlformats.org/officeDocument/2006/relationships/image" Target="../media/image46.png"/><Relationship Id="rId35" Type="http://schemas.microsoft.com/office/2007/relationships/hdphoto" Target="../media/hdphoto28.wdp"/><Relationship Id="rId43" Type="http://schemas.microsoft.com/office/2007/relationships/hdphoto" Target="../media/hdphoto32.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8" Type="http://schemas.microsoft.com/office/2007/relationships/hdphoto" Target="../media/hdphoto11.wdp"/><Relationship Id="rId3" Type="http://schemas.openxmlformats.org/officeDocument/2006/relationships/image" Target="../media/image13.png"/><Relationship Id="rId7"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4.xml"/><Relationship Id="rId6" Type="http://schemas.microsoft.com/office/2007/relationships/hdphoto" Target="../media/hdphoto10.wdp"/><Relationship Id="rId5" Type="http://schemas.openxmlformats.org/officeDocument/2006/relationships/image" Target="../media/image18.png"/><Relationship Id="rId4" Type="http://schemas.microsoft.com/office/2007/relationships/hdphoto" Target="../media/hdphoto5.wdp"/></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9.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4.png"/><Relationship Id="rId18" Type="http://schemas.microsoft.com/office/2007/relationships/hdphoto" Target="../media/hdphoto8.wdp"/><Relationship Id="rId3" Type="http://schemas.openxmlformats.org/officeDocument/2006/relationships/image" Target="../media/image9.png"/><Relationship Id="rId21" Type="http://schemas.openxmlformats.org/officeDocument/2006/relationships/image" Target="../media/image18.png"/><Relationship Id="rId7" Type="http://schemas.openxmlformats.org/officeDocument/2006/relationships/image" Target="../media/image11.png"/><Relationship Id="rId12" Type="http://schemas.microsoft.com/office/2007/relationships/hdphoto" Target="../media/hdphoto5.wdp"/><Relationship Id="rId17" Type="http://schemas.openxmlformats.org/officeDocument/2006/relationships/image" Target="../media/image16.png"/><Relationship Id="rId2" Type="http://schemas.openxmlformats.org/officeDocument/2006/relationships/notesSlide" Target="../notesSlides/notesSlide6.xml"/><Relationship Id="rId16" Type="http://schemas.microsoft.com/office/2007/relationships/hdphoto" Target="../media/hdphoto7.wdp"/><Relationship Id="rId20" Type="http://schemas.microsoft.com/office/2007/relationships/hdphoto" Target="../media/hdphoto9.wdp"/><Relationship Id="rId1" Type="http://schemas.openxmlformats.org/officeDocument/2006/relationships/slideLayout" Target="../slideLayouts/slideLayout24.xml"/><Relationship Id="rId6" Type="http://schemas.microsoft.com/office/2007/relationships/hdphoto" Target="../media/hdphoto2.wdp"/><Relationship Id="rId11" Type="http://schemas.openxmlformats.org/officeDocument/2006/relationships/image" Target="../media/image13.png"/><Relationship Id="rId24" Type="http://schemas.microsoft.com/office/2007/relationships/hdphoto" Target="../media/hdphoto11.wdp"/><Relationship Id="rId5" Type="http://schemas.openxmlformats.org/officeDocument/2006/relationships/image" Target="../media/image10.png"/><Relationship Id="rId15" Type="http://schemas.openxmlformats.org/officeDocument/2006/relationships/image" Target="../media/image15.png"/><Relationship Id="rId23" Type="http://schemas.openxmlformats.org/officeDocument/2006/relationships/image" Target="../media/image19.png"/><Relationship Id="rId10" Type="http://schemas.microsoft.com/office/2007/relationships/hdphoto" Target="../media/hdphoto4.wdp"/><Relationship Id="rId19" Type="http://schemas.openxmlformats.org/officeDocument/2006/relationships/image" Target="../media/image17.png"/><Relationship Id="rId4" Type="http://schemas.microsoft.com/office/2007/relationships/hdphoto" Target="../media/hdphoto1.wdp"/><Relationship Id="rId9" Type="http://schemas.openxmlformats.org/officeDocument/2006/relationships/image" Target="../media/image12.png"/><Relationship Id="rId14" Type="http://schemas.microsoft.com/office/2007/relationships/hdphoto" Target="../media/hdphoto6.wdp"/><Relationship Id="rId22" Type="http://schemas.microsoft.com/office/2007/relationships/hdphoto" Target="../media/hdphoto10.wdp"/></Relationships>
</file>

<file path=ppt/slides/_rels/slide7.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0000"/>
            <a:lum/>
          </a:blip>
          <a:srcRect/>
          <a:stretch>
            <a:fillRect t="-51000" b="-51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4800" b="1" dirty="0">
                <a:solidFill>
                  <a:schemeClr val="tx1"/>
                </a:solidFill>
                <a:latin typeface="Trebuchet MS" panose="020B0603020202020204" pitchFamily="34" charset="0"/>
              </a:rPr>
              <a:t>Lebensmittelabfälle</a:t>
            </a:r>
            <a:r>
              <a:rPr lang="de-DE" sz="4800" b="1" dirty="0">
                <a:latin typeface="Trebuchet MS" panose="020B0603020202020204" pitchFamily="34" charset="0"/>
              </a:rPr>
              <a:t/>
            </a:r>
            <a:br>
              <a:rPr lang="de-DE" sz="4800" b="1" dirty="0">
                <a:latin typeface="Trebuchet MS" panose="020B0603020202020204" pitchFamily="34" charset="0"/>
              </a:rPr>
            </a:br>
            <a:r>
              <a:rPr lang="de-DE" sz="4800" b="1" dirty="0">
                <a:solidFill>
                  <a:schemeClr val="tx1"/>
                </a:solidFill>
                <a:latin typeface="Trebuchet MS" panose="020B0603020202020204" pitchFamily="34" charset="0"/>
              </a:rPr>
              <a:t>gemeinsam reduzieren</a:t>
            </a:r>
          </a:p>
        </p:txBody>
      </p:sp>
      <p:sp>
        <p:nvSpPr>
          <p:cNvPr id="3" name="Untertitel 2"/>
          <p:cNvSpPr>
            <a:spLocks noGrp="1"/>
          </p:cNvSpPr>
          <p:nvPr>
            <p:ph type="subTitle" idx="1"/>
          </p:nvPr>
        </p:nvSpPr>
        <p:spPr/>
        <p:txBody>
          <a:bodyPr/>
          <a:lstStyle/>
          <a:p>
            <a:endParaRPr lang="de-DE" dirty="0"/>
          </a:p>
        </p:txBody>
      </p:sp>
      <p:sp>
        <p:nvSpPr>
          <p:cNvPr id="4" name="Datumsplatzhalter 3"/>
          <p:cNvSpPr>
            <a:spLocks noGrp="1"/>
          </p:cNvSpPr>
          <p:nvPr>
            <p:ph type="dt" sz="half" idx="10"/>
          </p:nvPr>
        </p:nvSpPr>
        <p:spPr/>
        <p:txBody>
          <a:bodyPr/>
          <a:lstStyle/>
          <a:p>
            <a:fld id="{29838CD3-2C1A-4976-912A-CFA22D0A030B}" type="datetime1">
              <a:rPr lang="de-DE" smtClean="0"/>
              <a:t>07.11.2016</a:t>
            </a:fld>
            <a:endParaRPr lang="de-DE"/>
          </a:p>
        </p:txBody>
      </p:sp>
      <p:sp>
        <p:nvSpPr>
          <p:cNvPr id="6" name="Foliennummernplatzhalter 5"/>
          <p:cNvSpPr>
            <a:spLocks noGrp="1"/>
          </p:cNvSpPr>
          <p:nvPr>
            <p:ph type="sldNum" sz="quarter" idx="12"/>
          </p:nvPr>
        </p:nvSpPr>
        <p:spPr/>
        <p:txBody>
          <a:bodyPr>
            <a:normAutofit/>
          </a:bodyPr>
          <a:lstStyle/>
          <a:p>
            <a:fld id="{0547A2CF-BF74-4FCD-B4C9-923897FA6AAA}" type="slidenum">
              <a:rPr lang="de-DE" smtClean="0"/>
              <a:t>1</a:t>
            </a:fld>
            <a:endParaRPr lang="de-DE"/>
          </a:p>
        </p:txBody>
      </p:sp>
      <p:sp>
        <p:nvSpPr>
          <p:cNvPr id="7" name="Textfeld 6"/>
          <p:cNvSpPr txBox="1"/>
          <p:nvPr/>
        </p:nvSpPr>
        <p:spPr>
          <a:xfrm>
            <a:off x="10911925" y="4884980"/>
            <a:ext cx="911480" cy="307777"/>
          </a:xfrm>
          <a:prstGeom prst="rect">
            <a:avLst/>
          </a:prstGeom>
          <a:noFill/>
        </p:spPr>
        <p:txBody>
          <a:bodyPr wrap="square" rtlCol="0">
            <a:spAutoFit/>
          </a:bodyPr>
          <a:lstStyle/>
          <a:p>
            <a:r>
              <a:rPr lang="de-DE" sz="1400" dirty="0"/>
              <a:t>© </a:t>
            </a:r>
            <a:r>
              <a:rPr lang="de-DE" sz="1400" dirty="0" err="1"/>
              <a:t>iSuN</a:t>
            </a:r>
            <a:endParaRPr lang="de-DE" sz="1400" dirty="0"/>
          </a:p>
        </p:txBody>
      </p:sp>
      <p:pic>
        <p:nvPicPr>
          <p:cNvPr id="1026" name="Picture 2" descr="https://tools.gmx.net/thumbnails/dT1hSFIwY0Rvdkx6TmpMV2R0ZUMxc2FYWmxMbk5sY25abGNpNXNZVzR2YldGcGJDOWpiR2xsYm5RdmFXNTBaWEp1WVd3dllYUjBZV05vYldWdWRDOWtiM2R1Ykc5aFpDOTBZWFIwTUY4MExTMHRkRzFoYVRFME5UZzBNVGRtWkRGaU1EQmtNalU3YW5ObGMzTnBiMjVwWkQweFFrTTRNamxCTmtGRk16QkNORE0wUkRSRk5USTBOak14TkVNNFFVWkVNQzF1TWk1aWN6VTVZZ19fJnc9ODAwJmg9NjAwJnE9NzUmdD0xNDY2NTA1MTA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93914" y="5441304"/>
            <a:ext cx="2560149" cy="713641"/>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https://tools.gmx.net/thumbnails/dT1hSFIwY0Rvdkx6TmpMV2R0ZUMxc2FYWmxMbk5sY25abGNpNXNZVzR2YldGcGJDOWpiR2xsYm5RdmFXNTBaWEp1WVd3dllYUjBZV05vYldWdWRDOWtiM2R1Ykc5aFpDOTBZWFIwTUY4MUxTMHRkRzFoYVRFME5UZzBNVGRtWkRGaU1EQmtNalU3YW5ObGMzTnBiMjVwWkQweFFrTTRNamxCTmtGRk16QkNORE0wUkRSRk5USTBOak14TkVNNFFVWkVNQzF1TWk1aWN6VTVZZ19fJnc9ODAwJmg9NjAwJnE9NzUmdD0xNDY2NTA1MTA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97280" y="5467778"/>
            <a:ext cx="2651793" cy="704109"/>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https://tools.gmx.net/thumbnails/dT1hSFIwY0Rvdkx6TmpMV2R0ZUMxc2FYWmxMbk5sY25abGNpNXNZVzR2YldGcGJDOWpiR2xsYm5RdmFXNTBaWEp1WVd3dllYUjBZV05vYldWdWRDOWtiM2R1Ykc5aFpDOTBZWFIwTUY4MkxTMHRkRzFoYVRFME5UZzBNVGRtWkRGaU1EQmtNalU3YW5ObGMzTnBiMjVwWkQweFFrTTRNamxCTmtGRk16QkNORE0wUkRSRk5USTBOak14TkVNNFFVWkVNQzF1TWk1aWN6VTVZZ19fJnc9ODAwJmg9NjAwJnE9NzUmdD0xNDY2NTA1MTA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0202" y="5424363"/>
            <a:ext cx="2588533" cy="747524"/>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24935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solidFill>
                  <a:schemeClr val="tx1"/>
                </a:solidFill>
                <a:latin typeface="Trebuchet MS" panose="020B0603020202020204" pitchFamily="34" charset="0"/>
              </a:rPr>
              <a:t>Ursachen der Lebensmittelabfälle</a:t>
            </a:r>
          </a:p>
        </p:txBody>
      </p:sp>
      <p:sp>
        <p:nvSpPr>
          <p:cNvPr id="3" name="Inhaltsplatzhalter 2"/>
          <p:cNvSpPr>
            <a:spLocks noGrp="1"/>
          </p:cNvSpPr>
          <p:nvPr>
            <p:ph idx="1"/>
          </p:nvPr>
        </p:nvSpPr>
        <p:spPr/>
        <p:txBody>
          <a:bodyPr/>
          <a:lstStyle/>
          <a:p>
            <a:endParaRPr lang="de-DE" dirty="0">
              <a:solidFill>
                <a:schemeClr val="tx1"/>
              </a:solidFill>
            </a:endParaRPr>
          </a:p>
          <a:p>
            <a:endParaRPr lang="de-DE" dirty="0"/>
          </a:p>
          <a:p>
            <a:endParaRPr lang="de-DE" dirty="0"/>
          </a:p>
        </p:txBody>
      </p:sp>
      <p:sp>
        <p:nvSpPr>
          <p:cNvPr id="4" name="Datumsplatzhalter 3"/>
          <p:cNvSpPr>
            <a:spLocks noGrp="1"/>
          </p:cNvSpPr>
          <p:nvPr>
            <p:ph type="dt" sz="half" idx="10"/>
          </p:nvPr>
        </p:nvSpPr>
        <p:spPr/>
        <p:txBody>
          <a:bodyPr/>
          <a:lstStyle/>
          <a:p>
            <a:fld id="{529A062E-3991-4BAC-B84B-0DB94BE2D794}" type="datetime1">
              <a:rPr lang="de-DE" smtClean="0"/>
              <a:t>07.11.2016</a:t>
            </a:fld>
            <a:endParaRPr lang="de-DE"/>
          </a:p>
        </p:txBody>
      </p:sp>
      <p:sp>
        <p:nvSpPr>
          <p:cNvPr id="5" name="Foliennummernplatzhalter 4"/>
          <p:cNvSpPr>
            <a:spLocks noGrp="1"/>
          </p:cNvSpPr>
          <p:nvPr>
            <p:ph type="sldNum" sz="quarter" idx="12"/>
          </p:nvPr>
        </p:nvSpPr>
        <p:spPr/>
        <p:txBody>
          <a:bodyPr>
            <a:normAutofit/>
          </a:bodyPr>
          <a:lstStyle/>
          <a:p>
            <a:fld id="{0547A2CF-BF74-4FCD-B4C9-923897FA6AAA}" type="slidenum">
              <a:rPr lang="de-DE" smtClean="0"/>
              <a:t>10</a:t>
            </a:fld>
            <a:endParaRPr lang="de-DE"/>
          </a:p>
        </p:txBody>
      </p:sp>
      <p:pic>
        <p:nvPicPr>
          <p:cNvPr id="7" name="Grafik 6"/>
          <p:cNvPicPr>
            <a:picLocks noChangeAspect="1"/>
          </p:cNvPicPr>
          <p:nvPr/>
        </p:nvPicPr>
        <p:blipFill>
          <a:blip r:embed="rId3"/>
          <a:stretch>
            <a:fillRect/>
          </a:stretch>
        </p:blipFill>
        <p:spPr>
          <a:xfrm>
            <a:off x="1193986" y="1925670"/>
            <a:ext cx="2380130" cy="1423694"/>
          </a:xfrm>
          <a:prstGeom prst="rect">
            <a:avLst/>
          </a:prstGeom>
        </p:spPr>
      </p:pic>
      <p:sp>
        <p:nvSpPr>
          <p:cNvPr id="8" name="Textfeld 7"/>
          <p:cNvSpPr txBox="1"/>
          <p:nvPr/>
        </p:nvSpPr>
        <p:spPr>
          <a:xfrm>
            <a:off x="1524854" y="5728443"/>
            <a:ext cx="1857949" cy="461665"/>
          </a:xfrm>
          <a:prstGeom prst="rect">
            <a:avLst/>
          </a:prstGeom>
          <a:noFill/>
        </p:spPr>
        <p:txBody>
          <a:bodyPr wrap="square" rtlCol="0">
            <a:spAutoFit/>
          </a:bodyPr>
          <a:lstStyle/>
          <a:p>
            <a:r>
              <a:rPr lang="de-DE" sz="2400" dirty="0">
                <a:latin typeface="Trebuchet MS" panose="020B0603020202020204" pitchFamily="34" charset="0"/>
              </a:rPr>
              <a:t>Tellerreste</a:t>
            </a:r>
          </a:p>
        </p:txBody>
      </p:sp>
      <p:sp>
        <p:nvSpPr>
          <p:cNvPr id="9" name="Textfeld 8"/>
          <p:cNvSpPr txBox="1"/>
          <p:nvPr/>
        </p:nvSpPr>
        <p:spPr>
          <a:xfrm>
            <a:off x="1349270" y="3370474"/>
            <a:ext cx="2069562" cy="461665"/>
          </a:xfrm>
          <a:prstGeom prst="rect">
            <a:avLst/>
          </a:prstGeom>
          <a:noFill/>
        </p:spPr>
        <p:txBody>
          <a:bodyPr wrap="square" rtlCol="0">
            <a:spAutoFit/>
          </a:bodyPr>
          <a:lstStyle/>
          <a:p>
            <a:r>
              <a:rPr lang="de-DE" sz="2400" dirty="0">
                <a:latin typeface="Trebuchet MS" panose="020B0603020202020204" pitchFamily="34" charset="0"/>
              </a:rPr>
              <a:t>Ausgabereste</a:t>
            </a:r>
            <a:endParaRPr lang="de-DE" sz="2000" dirty="0">
              <a:latin typeface="Trebuchet MS" panose="020B0603020202020204" pitchFamily="34" charset="0"/>
            </a:endParaRPr>
          </a:p>
        </p:txBody>
      </p:sp>
      <p:sp>
        <p:nvSpPr>
          <p:cNvPr id="10" name="Textfeld 9"/>
          <p:cNvSpPr txBox="1"/>
          <p:nvPr/>
        </p:nvSpPr>
        <p:spPr>
          <a:xfrm>
            <a:off x="4141354" y="4422411"/>
            <a:ext cx="7156886" cy="1323439"/>
          </a:xfrm>
          <a:prstGeom prst="rect">
            <a:avLst/>
          </a:prstGeom>
          <a:noFill/>
        </p:spPr>
        <p:txBody>
          <a:bodyPr wrap="square" rtlCol="0">
            <a:spAutoFit/>
          </a:bodyPr>
          <a:lstStyle/>
          <a:p>
            <a:r>
              <a:rPr lang="de-DE" sz="2000" dirty="0">
                <a:latin typeface="Trebuchet MS" panose="020B0603020202020204" pitchFamily="34" charset="0"/>
                <a:sym typeface="Webdings" panose="05030102010509060703" pitchFamily="18" charset="2"/>
              </a:rPr>
              <a:t>   </a:t>
            </a:r>
            <a:r>
              <a:rPr lang="de-DE" sz="2000" dirty="0">
                <a:latin typeface="Trebuchet MS" panose="020B0603020202020204" pitchFamily="34" charset="0"/>
              </a:rPr>
              <a:t>Gast hat wenig Hunger</a:t>
            </a:r>
          </a:p>
          <a:p>
            <a:r>
              <a:rPr lang="de-DE" sz="2000" dirty="0">
                <a:latin typeface="Trebuchet MS" panose="020B0603020202020204" pitchFamily="34" charset="0"/>
                <a:sym typeface="Webdings" panose="05030102010509060703" pitchFamily="18" charset="2"/>
              </a:rPr>
              <a:t>   </a:t>
            </a:r>
            <a:r>
              <a:rPr lang="de-DE" sz="2000" dirty="0">
                <a:latin typeface="Trebuchet MS" panose="020B0603020202020204" pitchFamily="34" charset="0"/>
              </a:rPr>
              <a:t>Das Essen schmeckt dem Gast nicht </a:t>
            </a:r>
          </a:p>
          <a:p>
            <a:r>
              <a:rPr lang="de-DE" sz="2000" dirty="0">
                <a:latin typeface="Trebuchet MS" panose="020B0603020202020204" pitchFamily="34" charset="0"/>
                <a:sym typeface="Webdings" panose="05030102010509060703" pitchFamily="18" charset="2"/>
              </a:rPr>
              <a:t>   </a:t>
            </a:r>
            <a:r>
              <a:rPr lang="de-DE" sz="2000" dirty="0">
                <a:latin typeface="Trebuchet MS" panose="020B0603020202020204" pitchFamily="34" charset="0"/>
              </a:rPr>
              <a:t>Portion war zu groß </a:t>
            </a:r>
          </a:p>
          <a:p>
            <a:pPr>
              <a:tabLst>
                <a:tab pos="439738" algn="l"/>
              </a:tabLst>
            </a:pPr>
            <a:r>
              <a:rPr lang="de-DE" sz="2000" dirty="0">
                <a:latin typeface="Trebuchet MS" panose="020B0603020202020204" pitchFamily="34" charset="0"/>
                <a:sym typeface="Webdings" panose="05030102010509060703" pitchFamily="18" charset="2"/>
              </a:rPr>
              <a:t>   </a:t>
            </a:r>
            <a:r>
              <a:rPr lang="de-DE" sz="2000" dirty="0">
                <a:latin typeface="Trebuchet MS" panose="020B0603020202020204" pitchFamily="34" charset="0"/>
              </a:rPr>
              <a:t>Zeitdruck, Stress</a:t>
            </a:r>
          </a:p>
        </p:txBody>
      </p:sp>
      <p:sp>
        <p:nvSpPr>
          <p:cNvPr id="11" name="Textfeld 10"/>
          <p:cNvSpPr txBox="1"/>
          <p:nvPr/>
        </p:nvSpPr>
        <p:spPr>
          <a:xfrm>
            <a:off x="4141354" y="2007558"/>
            <a:ext cx="7156886" cy="1938992"/>
          </a:xfrm>
          <a:prstGeom prst="rect">
            <a:avLst/>
          </a:prstGeom>
          <a:noFill/>
        </p:spPr>
        <p:txBody>
          <a:bodyPr wrap="square" rtlCol="0">
            <a:spAutoFit/>
          </a:bodyPr>
          <a:lstStyle/>
          <a:p>
            <a:pPr marL="449263" indent="-449263">
              <a:buFont typeface="Webdings" panose="05030102010509060703" pitchFamily="18" charset="2"/>
              <a:buChar char="ä"/>
            </a:pPr>
            <a:r>
              <a:rPr lang="de-DE" sz="2000" dirty="0">
                <a:latin typeface="Trebuchet MS" panose="020B0603020202020204" pitchFamily="34" charset="0"/>
              </a:rPr>
              <a:t>Es wird weniger als die geplante Portionsgröße</a:t>
            </a:r>
          </a:p>
          <a:p>
            <a:pPr lvl="1"/>
            <a:r>
              <a:rPr lang="de-DE" sz="2000" dirty="0">
                <a:latin typeface="Trebuchet MS" panose="020B0603020202020204" pitchFamily="34" charset="0"/>
              </a:rPr>
              <a:t>ausgegeben</a:t>
            </a:r>
          </a:p>
          <a:p>
            <a:pPr marL="449263" indent="-449263">
              <a:buFont typeface="Webdings" panose="05030102010509060703" pitchFamily="18" charset="2"/>
              <a:buChar char="ä"/>
            </a:pPr>
            <a:r>
              <a:rPr lang="de-DE" sz="2000" dirty="0">
                <a:latin typeface="Trebuchet MS" panose="020B0603020202020204" pitchFamily="34" charset="0"/>
              </a:rPr>
              <a:t>Bei Büffetangebot: Das Büffet ist bis zum Ende voll</a:t>
            </a:r>
          </a:p>
          <a:p>
            <a:pPr lvl="1"/>
            <a:r>
              <a:rPr lang="de-DE" sz="2000" dirty="0">
                <a:latin typeface="Trebuchet MS" panose="020B0603020202020204" pitchFamily="34" charset="0"/>
              </a:rPr>
              <a:t>bestückt</a:t>
            </a:r>
          </a:p>
          <a:p>
            <a:pPr marL="449263" indent="-449263">
              <a:buFont typeface="Webdings" panose="05030102010509060703" pitchFamily="18" charset="2"/>
              <a:buChar char="ä"/>
            </a:pPr>
            <a:r>
              <a:rPr lang="de-DE" sz="2000" dirty="0">
                <a:latin typeface="Trebuchet MS" panose="020B0603020202020204" pitchFamily="34" charset="0"/>
              </a:rPr>
              <a:t>Schauteller werden bereit gestellt, aber die Mahlzeiten</a:t>
            </a:r>
          </a:p>
          <a:p>
            <a:pPr lvl="1"/>
            <a:r>
              <a:rPr lang="de-DE" sz="2000" dirty="0">
                <a:latin typeface="Trebuchet MS" panose="020B0603020202020204" pitchFamily="34" charset="0"/>
              </a:rPr>
              <a:t>hiervon nicht verzehrt</a:t>
            </a:r>
          </a:p>
        </p:txBody>
      </p:sp>
      <p:sp>
        <p:nvSpPr>
          <p:cNvPr id="12" name="Textfeld 11"/>
          <p:cNvSpPr txBox="1"/>
          <p:nvPr/>
        </p:nvSpPr>
        <p:spPr>
          <a:xfrm>
            <a:off x="2950965" y="3288863"/>
            <a:ext cx="1620252" cy="307777"/>
          </a:xfrm>
          <a:prstGeom prst="rect">
            <a:avLst/>
          </a:prstGeom>
          <a:noFill/>
        </p:spPr>
        <p:txBody>
          <a:bodyPr wrap="square" rtlCol="0">
            <a:spAutoFit/>
          </a:bodyPr>
          <a:lstStyle/>
          <a:p>
            <a:r>
              <a:rPr lang="de-DE" sz="1400" dirty="0"/>
              <a:t>© </a:t>
            </a:r>
            <a:r>
              <a:rPr lang="de-DE" sz="1400" dirty="0" err="1"/>
              <a:t>iSuN</a:t>
            </a:r>
            <a:endParaRPr lang="de-DE" sz="1400" dirty="0"/>
          </a:p>
        </p:txBody>
      </p:sp>
      <p:sp>
        <p:nvSpPr>
          <p:cNvPr id="13" name="Textfeld 12"/>
          <p:cNvSpPr txBox="1"/>
          <p:nvPr/>
        </p:nvSpPr>
        <p:spPr>
          <a:xfrm>
            <a:off x="2950965" y="5637850"/>
            <a:ext cx="998543" cy="307777"/>
          </a:xfrm>
          <a:prstGeom prst="rect">
            <a:avLst/>
          </a:prstGeom>
          <a:noFill/>
        </p:spPr>
        <p:txBody>
          <a:bodyPr wrap="square" rtlCol="0">
            <a:spAutoFit/>
          </a:bodyPr>
          <a:lstStyle/>
          <a:p>
            <a:r>
              <a:rPr lang="de-DE" sz="1400" dirty="0"/>
              <a:t>© </a:t>
            </a:r>
            <a:r>
              <a:rPr lang="de-DE" sz="1400" dirty="0" err="1"/>
              <a:t>iSuN</a:t>
            </a:r>
            <a:endParaRPr lang="de-DE" sz="1400" dirty="0"/>
          </a:p>
        </p:txBody>
      </p:sp>
      <p:sp>
        <p:nvSpPr>
          <p:cNvPr id="14" name="Textfeld 13"/>
          <p:cNvSpPr txBox="1"/>
          <p:nvPr/>
        </p:nvSpPr>
        <p:spPr>
          <a:xfrm>
            <a:off x="8780609" y="5955752"/>
            <a:ext cx="3551722" cy="307777"/>
          </a:xfrm>
          <a:prstGeom prst="rect">
            <a:avLst/>
          </a:prstGeom>
          <a:noFill/>
        </p:spPr>
        <p:txBody>
          <a:bodyPr wrap="square" rtlCol="0">
            <a:spAutoFit/>
          </a:bodyPr>
          <a:lstStyle/>
          <a:p>
            <a:r>
              <a:rPr lang="de-DE" sz="1400" dirty="0">
                <a:latin typeface="Trebuchet MS" panose="020B0603020202020204" pitchFamily="34" charset="0"/>
              </a:rPr>
              <a:t>Quelle: </a:t>
            </a:r>
            <a:r>
              <a:rPr lang="de-DE" sz="1400" cap="small" dirty="0">
                <a:latin typeface="Trebuchet MS" panose="020B0603020202020204" pitchFamily="34" charset="0"/>
              </a:rPr>
              <a:t>Göbel et al. 2014</a:t>
            </a:r>
            <a:endParaRPr lang="de-DE" sz="1400" dirty="0">
              <a:latin typeface="Trebuchet MS" panose="020B0603020202020204" pitchFamily="34" charset="0"/>
            </a:endParaRPr>
          </a:p>
        </p:txBody>
      </p:sp>
      <p:pic>
        <p:nvPicPr>
          <p:cNvPr id="15" name="Grafik 14" descr="C:\Users\Roora\AppData\Local\Temp\Temp1_Fotos Laura.zip\Tellerreste.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93986" y="3916420"/>
            <a:ext cx="2392045" cy="1795145"/>
          </a:xfrm>
          <a:prstGeom prst="rect">
            <a:avLst/>
          </a:prstGeom>
          <a:noFill/>
          <a:ln>
            <a:noFill/>
          </a:ln>
        </p:spPr>
      </p:pic>
    </p:spTree>
    <p:extLst>
      <p:ext uri="{BB962C8B-B14F-4D97-AF65-F5344CB8AC3E}">
        <p14:creationId xmlns:p14="http://schemas.microsoft.com/office/powerpoint/2010/main" val="14708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BEC79EF-973B-4C59-AB9B-59E821C61E5A}" type="datetime1">
              <a:rPr lang="de-DE" smtClean="0"/>
              <a:t>07.11.2016</a:t>
            </a:fld>
            <a:endParaRPr lang="de-DE"/>
          </a:p>
        </p:txBody>
      </p:sp>
      <p:sp>
        <p:nvSpPr>
          <p:cNvPr id="3" name="Foliennummernplatzhalter 2"/>
          <p:cNvSpPr>
            <a:spLocks noGrp="1"/>
          </p:cNvSpPr>
          <p:nvPr>
            <p:ph type="sldNum" sz="quarter" idx="12"/>
          </p:nvPr>
        </p:nvSpPr>
        <p:spPr/>
        <p:txBody>
          <a:bodyPr>
            <a:normAutofit/>
          </a:bodyPr>
          <a:lstStyle/>
          <a:p>
            <a:fld id="{0547A2CF-BF74-4FCD-B4C9-923897FA6AAA}" type="slidenum">
              <a:rPr lang="de-DE" smtClean="0"/>
              <a:t>11</a:t>
            </a:fld>
            <a:endParaRPr lang="de-DE"/>
          </a:p>
        </p:txBody>
      </p:sp>
      <p:grpSp>
        <p:nvGrpSpPr>
          <p:cNvPr id="8" name="Gruppieren 7"/>
          <p:cNvGrpSpPr/>
          <p:nvPr/>
        </p:nvGrpSpPr>
        <p:grpSpPr>
          <a:xfrm>
            <a:off x="5633748" y="4629556"/>
            <a:ext cx="1238786" cy="1621455"/>
            <a:chOff x="5174066" y="3466531"/>
            <a:chExt cx="1758997" cy="2402562"/>
          </a:xfrm>
        </p:grpSpPr>
        <p:pic>
          <p:nvPicPr>
            <p:cNvPr id="9" name="Grafik 8" descr="http://cookdiary.net/wp-content/uploads/images/Bratwurst_13689.jpg"/>
            <p:cNvPicPr/>
            <p:nvPr/>
          </p:nvPicPr>
          <p:blipFill rotWithShape="1">
            <a:blip r:embed="rId3">
              <a:extLst>
                <a:ext uri="{BEBA8EAE-BF5A-486C-A8C5-ECC9F3942E4B}">
                  <a14:imgProps xmlns:a14="http://schemas.microsoft.com/office/drawing/2010/main">
                    <a14:imgLayer r:embed="rId4">
                      <a14:imgEffect>
                        <a14:backgroundRemoval t="11446" b="96988" l="0" r="97000"/>
                      </a14:imgEffect>
                    </a14:imgLayer>
                  </a14:imgProps>
                </a:ext>
                <a:ext uri="{28A0092B-C50C-407E-A947-70E740481C1C}">
                  <a14:useLocalDpi xmlns:a14="http://schemas.microsoft.com/office/drawing/2010/main" val="0"/>
                </a:ext>
              </a:extLst>
            </a:blip>
            <a:srcRect l="3735" t="11243" r="3607" b="24640"/>
            <a:stretch/>
          </p:blipFill>
          <p:spPr bwMode="auto">
            <a:xfrm rot="10800000">
              <a:off x="5174066" y="5101779"/>
              <a:ext cx="1661390" cy="767314"/>
            </a:xfrm>
            <a:prstGeom prst="rect">
              <a:avLst/>
            </a:prstGeom>
            <a:noFill/>
            <a:ln>
              <a:noFill/>
            </a:ln>
            <a:extLst>
              <a:ext uri="{53640926-AAD7-44D8-BBD7-CCE9431645EC}">
                <a14:shadowObscured xmlns:a14="http://schemas.microsoft.com/office/drawing/2010/main"/>
              </a:ext>
            </a:extLst>
          </p:spPr>
        </p:pic>
        <p:pic>
          <p:nvPicPr>
            <p:cNvPr id="10" name="Grafik 9" descr="https://www.colourbox.de/preview/1762343-fresh-tomatoes-slices-isolated-on-white-background.jpg"/>
            <p:cNvPicPr/>
            <p:nvPr/>
          </p:nvPicPr>
          <p:blipFill rotWithShape="1">
            <a:blip r:embed="rId5" cstate="print">
              <a:extLst>
                <a:ext uri="{BEBA8EAE-BF5A-486C-A8C5-ECC9F3942E4B}">
                  <a14:imgProps xmlns:a14="http://schemas.microsoft.com/office/drawing/2010/main">
                    <a14:imgLayer r:embed="rId6">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6273071" y="3466531"/>
              <a:ext cx="659992" cy="656519"/>
            </a:xfrm>
            <a:prstGeom prst="rect">
              <a:avLst/>
            </a:prstGeom>
            <a:noFill/>
            <a:ln>
              <a:noFill/>
            </a:ln>
            <a:extLst>
              <a:ext uri="{53640926-AAD7-44D8-BBD7-CCE9431645EC}">
                <a14:shadowObscured xmlns:a14="http://schemas.microsoft.com/office/drawing/2010/main"/>
              </a:ext>
            </a:extLst>
          </p:spPr>
        </p:pic>
        <p:pic>
          <p:nvPicPr>
            <p:cNvPr id="11" name="Grafik 10" descr="https://www.colourbox.de/preview/1762343-fresh-tomatoes-slices-isolated-on-white-background.jpg"/>
            <p:cNvPicPr/>
            <p:nvPr/>
          </p:nvPicPr>
          <p:blipFill rotWithShape="1">
            <a:blip r:embed="rId5" cstate="print">
              <a:extLst>
                <a:ext uri="{BEBA8EAE-BF5A-486C-A8C5-ECC9F3942E4B}">
                  <a14:imgProps xmlns:a14="http://schemas.microsoft.com/office/drawing/2010/main">
                    <a14:imgLayer r:embed="rId6">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5174066" y="3466531"/>
              <a:ext cx="659992" cy="656519"/>
            </a:xfrm>
            <a:prstGeom prst="rect">
              <a:avLst/>
            </a:prstGeom>
            <a:noFill/>
            <a:ln>
              <a:noFill/>
            </a:ln>
            <a:extLst>
              <a:ext uri="{53640926-AAD7-44D8-BBD7-CCE9431645EC}">
                <a14:shadowObscured xmlns:a14="http://schemas.microsoft.com/office/drawing/2010/main"/>
              </a:ext>
            </a:extLst>
          </p:spPr>
        </p:pic>
        <p:pic>
          <p:nvPicPr>
            <p:cNvPr id="12" name="Grafik 11" descr="C:\Users\Roora\Documents\Masterarbeit\Recherche\Recherche Teil 2 Schulung\Schulungseinheit\gekochte katroffel.jpg"/>
            <p:cNvPicPr/>
            <p:nvPr/>
          </p:nvPicPr>
          <p:blipFill>
            <a:blip r:embed="rId7" cstate="print">
              <a:extLst>
                <a:ext uri="{BEBA8EAE-BF5A-486C-A8C5-ECC9F3942E4B}">
                  <a14:imgProps xmlns:a14="http://schemas.microsoft.com/office/drawing/2010/main">
                    <a14:imgLayer r:embed="rId8">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5775655" y="4193435"/>
              <a:ext cx="526902" cy="635309"/>
            </a:xfrm>
            <a:prstGeom prst="rect">
              <a:avLst/>
            </a:prstGeom>
            <a:noFill/>
            <a:ln>
              <a:noFill/>
            </a:ln>
          </p:spPr>
        </p:pic>
      </p:grpSp>
      <p:grpSp>
        <p:nvGrpSpPr>
          <p:cNvPr id="13" name="Gruppieren 12"/>
          <p:cNvGrpSpPr/>
          <p:nvPr/>
        </p:nvGrpSpPr>
        <p:grpSpPr>
          <a:xfrm>
            <a:off x="4056220" y="1768984"/>
            <a:ext cx="4325099" cy="2672124"/>
            <a:chOff x="9766665" y="2589253"/>
            <a:chExt cx="2319337" cy="1347537"/>
          </a:xfrm>
        </p:grpSpPr>
        <p:grpSp>
          <p:nvGrpSpPr>
            <p:cNvPr id="14" name="Gruppieren 13"/>
            <p:cNvGrpSpPr/>
            <p:nvPr/>
          </p:nvGrpSpPr>
          <p:grpSpPr>
            <a:xfrm>
              <a:off x="9766665" y="2589253"/>
              <a:ext cx="2319337" cy="1347537"/>
              <a:chOff x="9766665" y="2589253"/>
              <a:chExt cx="2319337" cy="1347537"/>
            </a:xfrm>
          </p:grpSpPr>
          <p:sp>
            <p:nvSpPr>
              <p:cNvPr id="16" name="Rechteck 15"/>
              <p:cNvSpPr/>
              <p:nvPr/>
            </p:nvSpPr>
            <p:spPr>
              <a:xfrm>
                <a:off x="9915682" y="2589253"/>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             </a:t>
                </a:r>
              </a:p>
            </p:txBody>
          </p:sp>
          <p:sp>
            <p:nvSpPr>
              <p:cNvPr id="17" name="Textfeld 16"/>
              <p:cNvSpPr txBox="1"/>
              <p:nvPr/>
            </p:nvSpPr>
            <p:spPr>
              <a:xfrm>
                <a:off x="9766665" y="2753098"/>
                <a:ext cx="2319337" cy="1070949"/>
              </a:xfrm>
              <a:prstGeom prst="rect">
                <a:avLst/>
              </a:prstGeom>
              <a:noFill/>
            </p:spPr>
            <p:txBody>
              <a:bodyPr wrap="square" rtlCol="0">
                <a:spAutoFit/>
              </a:bodyPr>
              <a:lstStyle/>
              <a:p>
                <a:pPr algn="ctr"/>
                <a:r>
                  <a:rPr lang="de-DE" sz="4400" b="1" dirty="0">
                    <a:latin typeface="Trebuchet MS" panose="020B0603020202020204" pitchFamily="34" charset="0"/>
                  </a:rPr>
                  <a:t>Auswirkungen Lebensmittel-abfälle</a:t>
                </a:r>
              </a:p>
            </p:txBody>
          </p:sp>
        </p:grpSp>
        <p:sp>
          <p:nvSpPr>
            <p:cNvPr id="15" name="Rechteck 14"/>
            <p:cNvSpPr/>
            <p:nvPr/>
          </p:nvSpPr>
          <p:spPr>
            <a:xfrm>
              <a:off x="10011934" y="2632787"/>
              <a:ext cx="1828800" cy="1299411"/>
            </a:xfrm>
            <a:prstGeom prst="rect">
              <a:avLst/>
            </a:prstGeom>
            <a:blipFill dpi="0" rotWithShape="1">
              <a:blip r:embed="rId9">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Tree>
    <p:extLst>
      <p:ext uri="{BB962C8B-B14F-4D97-AF65-F5344CB8AC3E}">
        <p14:creationId xmlns:p14="http://schemas.microsoft.com/office/powerpoint/2010/main" val="37242841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solidFill>
                  <a:schemeClr val="tx1"/>
                </a:solidFill>
                <a:latin typeface="Trebuchet MS" panose="020B0603020202020204" pitchFamily="34" charset="0"/>
              </a:rPr>
              <a:t/>
            </a:r>
            <a:br>
              <a:rPr lang="de-DE" dirty="0">
                <a:solidFill>
                  <a:schemeClr val="tx1"/>
                </a:solidFill>
                <a:latin typeface="Trebuchet MS" panose="020B0603020202020204" pitchFamily="34" charset="0"/>
              </a:rPr>
            </a:br>
            <a:r>
              <a:rPr lang="de-DE" sz="2700" dirty="0">
                <a:solidFill>
                  <a:schemeClr val="tx1"/>
                </a:solidFill>
                <a:latin typeface="Trebuchet MS" panose="020B0603020202020204" pitchFamily="34" charset="0"/>
              </a:rPr>
              <a:t>Auswirkungen Lebensmittelabfälle</a:t>
            </a:r>
            <a:r>
              <a:rPr lang="de-DE" dirty="0">
                <a:solidFill>
                  <a:schemeClr val="tx1"/>
                </a:solidFill>
                <a:latin typeface="Trebuchet MS" panose="020B0603020202020204" pitchFamily="34" charset="0"/>
              </a:rPr>
              <a:t/>
            </a:r>
            <a:br>
              <a:rPr lang="de-DE"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Hunger vs. Lebensmittelabfall</a:t>
            </a:r>
          </a:p>
        </p:txBody>
      </p:sp>
      <p:sp>
        <p:nvSpPr>
          <p:cNvPr id="3" name="Inhaltsplatzhalter 2"/>
          <p:cNvSpPr>
            <a:spLocks noGrp="1"/>
          </p:cNvSpPr>
          <p:nvPr>
            <p:ph idx="1"/>
          </p:nvPr>
        </p:nvSpPr>
        <p:spPr>
          <a:xfrm>
            <a:off x="1097280" y="1908374"/>
            <a:ext cx="10058400" cy="4023360"/>
          </a:xfrm>
        </p:spPr>
        <p:txBody>
          <a:bodyPr/>
          <a:lstStyle/>
          <a:p>
            <a:endParaRPr lang="de-DE" dirty="0"/>
          </a:p>
          <a:p>
            <a:endParaRPr lang="de-DE" dirty="0"/>
          </a:p>
        </p:txBody>
      </p:sp>
      <p:sp>
        <p:nvSpPr>
          <p:cNvPr id="6" name="Datumsplatzhalter 5"/>
          <p:cNvSpPr>
            <a:spLocks noGrp="1"/>
          </p:cNvSpPr>
          <p:nvPr>
            <p:ph type="dt" sz="half" idx="10"/>
          </p:nvPr>
        </p:nvSpPr>
        <p:spPr/>
        <p:txBody>
          <a:bodyPr/>
          <a:lstStyle/>
          <a:p>
            <a:fld id="{9F49AAFB-AFE7-4297-A3D2-188954FF2D3F}" type="datetime1">
              <a:rPr lang="de-DE" smtClean="0"/>
              <a:t>07.11.2016</a:t>
            </a:fld>
            <a:endParaRPr lang="de-DE"/>
          </a:p>
        </p:txBody>
      </p:sp>
      <p:sp>
        <p:nvSpPr>
          <p:cNvPr id="7" name="Foliennummernplatzhalter 6"/>
          <p:cNvSpPr>
            <a:spLocks noGrp="1"/>
          </p:cNvSpPr>
          <p:nvPr>
            <p:ph type="sldNum" sz="quarter" idx="12"/>
          </p:nvPr>
        </p:nvSpPr>
        <p:spPr/>
        <p:txBody>
          <a:bodyPr>
            <a:normAutofit/>
          </a:bodyPr>
          <a:lstStyle/>
          <a:p>
            <a:fld id="{0547A2CF-BF74-4FCD-B4C9-923897FA6AAA}" type="slidenum">
              <a:rPr lang="de-DE" smtClean="0"/>
              <a:t>12</a:t>
            </a:fld>
            <a:endParaRPr lang="de-DE"/>
          </a:p>
        </p:txBody>
      </p:sp>
      <p:sp>
        <p:nvSpPr>
          <p:cNvPr id="4" name="Textfeld 3"/>
          <p:cNvSpPr txBox="1"/>
          <p:nvPr/>
        </p:nvSpPr>
        <p:spPr>
          <a:xfrm>
            <a:off x="871530" y="4734708"/>
            <a:ext cx="5396041" cy="461665"/>
          </a:xfrm>
          <a:prstGeom prst="rect">
            <a:avLst/>
          </a:prstGeom>
          <a:noFill/>
        </p:spPr>
        <p:txBody>
          <a:bodyPr wrap="square" rtlCol="0">
            <a:spAutoFit/>
          </a:bodyPr>
          <a:lstStyle/>
          <a:p>
            <a:r>
              <a:rPr lang="de-DE" sz="2400" dirty="0">
                <a:latin typeface="Trebuchet MS" panose="020B0603020202020204" pitchFamily="34" charset="0"/>
              </a:rPr>
              <a:t>795 Mio. Menschen leiden an Hunger</a:t>
            </a:r>
          </a:p>
        </p:txBody>
      </p:sp>
      <p:sp>
        <p:nvSpPr>
          <p:cNvPr id="8" name="Textfeld 7"/>
          <p:cNvSpPr txBox="1"/>
          <p:nvPr/>
        </p:nvSpPr>
        <p:spPr>
          <a:xfrm>
            <a:off x="6970708" y="4731405"/>
            <a:ext cx="4950745" cy="1200329"/>
          </a:xfrm>
          <a:prstGeom prst="rect">
            <a:avLst/>
          </a:prstGeom>
          <a:noFill/>
        </p:spPr>
        <p:txBody>
          <a:bodyPr wrap="square" rtlCol="0">
            <a:spAutoFit/>
          </a:bodyPr>
          <a:lstStyle/>
          <a:p>
            <a:r>
              <a:rPr lang="de-DE" sz="2400" dirty="0">
                <a:latin typeface="Trebuchet MS" panose="020B0603020202020204" pitchFamily="34" charset="0"/>
              </a:rPr>
              <a:t>1,3 Mrd. t Lebensmittel gehen jährlich weltweit verloren oder werden verschwendet</a:t>
            </a:r>
          </a:p>
        </p:txBody>
      </p:sp>
      <p:sp>
        <p:nvSpPr>
          <p:cNvPr id="10" name="Textfeld 9"/>
          <p:cNvSpPr txBox="1"/>
          <p:nvPr/>
        </p:nvSpPr>
        <p:spPr>
          <a:xfrm>
            <a:off x="9935246" y="4397882"/>
            <a:ext cx="1620252" cy="307777"/>
          </a:xfrm>
          <a:prstGeom prst="rect">
            <a:avLst/>
          </a:prstGeom>
          <a:noFill/>
        </p:spPr>
        <p:txBody>
          <a:bodyPr wrap="square" rtlCol="0">
            <a:spAutoFit/>
          </a:bodyPr>
          <a:lstStyle/>
          <a:p>
            <a:r>
              <a:rPr lang="de-DE" sz="1400" dirty="0"/>
              <a:t>© </a:t>
            </a:r>
            <a:r>
              <a:rPr lang="de-DE" sz="1400" dirty="0" err="1"/>
              <a:t>iSuN</a:t>
            </a:r>
            <a:endParaRPr lang="de-DE" sz="1400" dirty="0"/>
          </a:p>
        </p:txBody>
      </p:sp>
      <p:sp>
        <p:nvSpPr>
          <p:cNvPr id="11" name="Textfeld 10"/>
          <p:cNvSpPr txBox="1"/>
          <p:nvPr/>
        </p:nvSpPr>
        <p:spPr>
          <a:xfrm>
            <a:off x="3957508" y="6041871"/>
            <a:ext cx="4620126" cy="307777"/>
          </a:xfrm>
          <a:prstGeom prst="rect">
            <a:avLst/>
          </a:prstGeom>
          <a:noFill/>
        </p:spPr>
        <p:txBody>
          <a:bodyPr wrap="square" rtlCol="0">
            <a:spAutoFit/>
          </a:bodyPr>
          <a:lstStyle/>
          <a:p>
            <a:r>
              <a:rPr lang="de-DE" sz="1400" dirty="0">
                <a:latin typeface="Trebuchet MS" panose="020B0603020202020204" pitchFamily="34" charset="0"/>
              </a:rPr>
              <a:t>Quellen: </a:t>
            </a:r>
            <a:r>
              <a:rPr lang="de-DE" sz="1400" cap="small" dirty="0" err="1">
                <a:latin typeface="Trebuchet MS" panose="020B0603020202020204" pitchFamily="34" charset="0"/>
              </a:rPr>
              <a:t>Gustavsson</a:t>
            </a:r>
            <a:r>
              <a:rPr lang="de-DE" sz="1400" cap="small" dirty="0">
                <a:latin typeface="Trebuchet MS" panose="020B0603020202020204" pitchFamily="34" charset="0"/>
              </a:rPr>
              <a:t> et al. 2011, FAO/IFAD7WFP 2015</a:t>
            </a:r>
            <a:endParaRPr lang="de-DE" sz="1400" dirty="0">
              <a:latin typeface="Trebuchet MS" panose="020B0603020202020204" pitchFamily="34" charset="0"/>
            </a:endParaRPr>
          </a:p>
        </p:txBody>
      </p:sp>
      <p:sp>
        <p:nvSpPr>
          <p:cNvPr id="12" name="Textfeld 11"/>
          <p:cNvSpPr txBox="1"/>
          <p:nvPr/>
        </p:nvSpPr>
        <p:spPr>
          <a:xfrm>
            <a:off x="4331188" y="4470682"/>
            <a:ext cx="1620252" cy="307777"/>
          </a:xfrm>
          <a:prstGeom prst="rect">
            <a:avLst/>
          </a:prstGeom>
          <a:noFill/>
        </p:spPr>
        <p:txBody>
          <a:bodyPr wrap="square" rtlCol="0">
            <a:spAutoFit/>
          </a:bodyPr>
          <a:lstStyle/>
          <a:p>
            <a:r>
              <a:rPr lang="de-DE" sz="1400" dirty="0"/>
              <a:t>© </a:t>
            </a:r>
            <a:r>
              <a:rPr lang="de-DE" sz="1400" dirty="0" err="1" smtClean="0"/>
              <a:t>Pixabay</a:t>
            </a:r>
            <a:endParaRPr lang="de-DE" sz="1400" dirty="0"/>
          </a:p>
        </p:txBody>
      </p:sp>
      <p:pic>
        <p:nvPicPr>
          <p:cNvPr id="13" name="Grafik 12" descr="C:\Users\Roora\AppData\Local\Temp\Temp1_Fotos Laura.zip\Tellerrest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16460" y="2050035"/>
            <a:ext cx="3140010" cy="2356466"/>
          </a:xfrm>
          <a:prstGeom prst="rect">
            <a:avLst/>
          </a:prstGeom>
          <a:noFill/>
          <a:ln>
            <a:noFill/>
          </a:ln>
        </p:spPr>
      </p:pic>
      <p:pic>
        <p:nvPicPr>
          <p:cNvPr id="6146" name="Picture 2" descr="\\dvzfiles.fh-muenster.de\isun\4_Projekte_öffentlich\1_laufende Projekte\24109_DBU_Transfer LMA\3. Inhaltliche Arbeit\Studentische_Arbeiten\Laura Ziel_Schulungsunterlagen\Leerer Teller.jpg"/>
          <p:cNvPicPr>
            <a:picLocks noChangeAspect="1" noChangeArrowheads="1"/>
          </p:cNvPicPr>
          <p:nvPr/>
        </p:nvPicPr>
        <p:blipFill rotWithShape="1">
          <a:blip r:embed="rId4">
            <a:extLst>
              <a:ext uri="{28A0092B-C50C-407E-A947-70E740481C1C}">
                <a14:useLocalDpi xmlns:a14="http://schemas.microsoft.com/office/drawing/2010/main" val="0"/>
              </a:ext>
            </a:extLst>
          </a:blip>
          <a:srcRect l="16089" t="36009" r="12810" b="25791"/>
          <a:stretch/>
        </p:blipFill>
        <p:spPr bwMode="auto">
          <a:xfrm>
            <a:off x="2200881" y="2039882"/>
            <a:ext cx="3103097" cy="23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383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7648912" y="4483939"/>
            <a:ext cx="2786082" cy="857256"/>
          </a:xfrm>
          <a:prstGeom prst="rect">
            <a:avLst/>
          </a:prstGeom>
          <a:solidFill>
            <a:schemeClr val="bg1">
              <a:lumMod val="5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de-DE" sz="2800" dirty="0"/>
              <a:t>Wasser</a:t>
            </a:r>
          </a:p>
        </p:txBody>
      </p:sp>
      <p:sp>
        <p:nvSpPr>
          <p:cNvPr id="16" name="Rechteck 15"/>
          <p:cNvSpPr/>
          <p:nvPr/>
        </p:nvSpPr>
        <p:spPr>
          <a:xfrm>
            <a:off x="1871712" y="2817466"/>
            <a:ext cx="2786082" cy="857256"/>
          </a:xfrm>
          <a:prstGeom prst="rect">
            <a:avLst/>
          </a:prstGeom>
          <a:solidFill>
            <a:schemeClr val="bg1">
              <a:lumMod val="5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de-DE" sz="2800" dirty="0"/>
              <a:t>Energie</a:t>
            </a:r>
          </a:p>
        </p:txBody>
      </p:sp>
      <p:sp>
        <p:nvSpPr>
          <p:cNvPr id="17" name="Rechteck 16"/>
          <p:cNvSpPr/>
          <p:nvPr/>
        </p:nvSpPr>
        <p:spPr>
          <a:xfrm>
            <a:off x="1871712" y="4523239"/>
            <a:ext cx="2786082" cy="857256"/>
          </a:xfrm>
          <a:prstGeom prst="rect">
            <a:avLst/>
          </a:prstGeom>
          <a:solidFill>
            <a:schemeClr val="bg1">
              <a:lumMod val="5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de-DE" sz="2800" dirty="0"/>
              <a:t>Treibhausgase</a:t>
            </a:r>
          </a:p>
        </p:txBody>
      </p:sp>
      <p:sp>
        <p:nvSpPr>
          <p:cNvPr id="14" name="Rechteck 13"/>
          <p:cNvSpPr/>
          <p:nvPr/>
        </p:nvSpPr>
        <p:spPr>
          <a:xfrm>
            <a:off x="7646606" y="2812688"/>
            <a:ext cx="2786082" cy="857256"/>
          </a:xfrm>
          <a:prstGeom prst="rect">
            <a:avLst/>
          </a:prstGeom>
          <a:solidFill>
            <a:schemeClr val="bg1">
              <a:lumMod val="50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de-DE" sz="2800" dirty="0"/>
              <a:t>  Boden/Fläche</a:t>
            </a:r>
          </a:p>
        </p:txBody>
      </p:sp>
      <p:sp>
        <p:nvSpPr>
          <p:cNvPr id="2" name="Titel 1"/>
          <p:cNvSpPr>
            <a:spLocks noGrp="1"/>
          </p:cNvSpPr>
          <p:nvPr>
            <p:ph type="title"/>
          </p:nvPr>
        </p:nvSpPr>
        <p:spPr/>
        <p:txBody>
          <a:bodyPr>
            <a:normAutofit fontScale="90000"/>
          </a:bodyPr>
          <a:lstStyle/>
          <a:p>
            <a:r>
              <a:rPr lang="de-DE" sz="2400" dirty="0">
                <a:solidFill>
                  <a:schemeClr val="tx1"/>
                </a:solidFill>
                <a:latin typeface="Trebuchet MS" panose="020B0603020202020204" pitchFamily="34" charset="0"/>
              </a:rPr>
              <a:t>Auswirkungen Lebensmittelabfälle</a:t>
            </a:r>
            <a:br>
              <a:rPr lang="de-DE" sz="2400"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Lebensmittelverschwendung=</a:t>
            </a:r>
            <a:br>
              <a:rPr lang="de-DE"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Ressourcenverschwendung</a:t>
            </a:r>
            <a:endParaRPr lang="de-DE" sz="1800" dirty="0">
              <a:solidFill>
                <a:schemeClr val="tx1"/>
              </a:solidFill>
              <a:latin typeface="Trebuchet MS" panose="020B0603020202020204" pitchFamily="34" charset="0"/>
            </a:endParaRPr>
          </a:p>
        </p:txBody>
      </p:sp>
      <p:sp>
        <p:nvSpPr>
          <p:cNvPr id="6" name="Datumsplatzhalter 5"/>
          <p:cNvSpPr>
            <a:spLocks noGrp="1"/>
          </p:cNvSpPr>
          <p:nvPr>
            <p:ph type="dt" sz="half" idx="10"/>
          </p:nvPr>
        </p:nvSpPr>
        <p:spPr/>
        <p:txBody>
          <a:bodyPr/>
          <a:lstStyle/>
          <a:p>
            <a:fld id="{84D4C298-9BE7-4896-B99E-C8B1D6DDC684}" type="datetime1">
              <a:rPr lang="de-DE" smtClean="0"/>
              <a:t>07.11.2016</a:t>
            </a:fld>
            <a:endParaRPr lang="de-DE"/>
          </a:p>
        </p:txBody>
      </p:sp>
      <p:sp>
        <p:nvSpPr>
          <p:cNvPr id="7" name="Foliennummernplatzhalter 6"/>
          <p:cNvSpPr>
            <a:spLocks noGrp="1"/>
          </p:cNvSpPr>
          <p:nvPr>
            <p:ph type="sldNum" sz="quarter" idx="12"/>
          </p:nvPr>
        </p:nvSpPr>
        <p:spPr/>
        <p:txBody>
          <a:bodyPr>
            <a:normAutofit/>
          </a:bodyPr>
          <a:lstStyle/>
          <a:p>
            <a:fld id="{0547A2CF-BF74-4FCD-B4C9-923897FA6AAA}" type="slidenum">
              <a:rPr lang="de-DE" smtClean="0"/>
              <a:t>13</a:t>
            </a:fld>
            <a:endParaRPr lang="de-DE"/>
          </a:p>
        </p:txBody>
      </p:sp>
      <p:grpSp>
        <p:nvGrpSpPr>
          <p:cNvPr id="5" name="Gruppieren 4"/>
          <p:cNvGrpSpPr/>
          <p:nvPr/>
        </p:nvGrpSpPr>
        <p:grpSpPr>
          <a:xfrm>
            <a:off x="4075257" y="2092466"/>
            <a:ext cx="4102445" cy="4071974"/>
            <a:chOff x="4090497" y="1393009"/>
            <a:chExt cx="4102445" cy="4071974"/>
          </a:xfrm>
        </p:grpSpPr>
        <p:sp>
          <p:nvSpPr>
            <p:cNvPr id="8" name="Torte 10"/>
            <p:cNvSpPr/>
            <p:nvPr/>
          </p:nvSpPr>
          <p:spPr>
            <a:xfrm rot="16200000">
              <a:off x="4090497" y="1393017"/>
              <a:ext cx="4071966" cy="4071966"/>
            </a:xfrm>
            <a:prstGeom prst="pie">
              <a:avLst>
                <a:gd name="adj1" fmla="val 0"/>
                <a:gd name="adj2" fmla="val 5400989"/>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9" name="Torte 6"/>
            <p:cNvSpPr/>
            <p:nvPr/>
          </p:nvSpPr>
          <p:spPr>
            <a:xfrm>
              <a:off x="4090497" y="1393017"/>
              <a:ext cx="4071966" cy="4071966"/>
            </a:xfrm>
            <a:prstGeom prst="pie">
              <a:avLst>
                <a:gd name="adj1" fmla="val 0"/>
                <a:gd name="adj2" fmla="val 5400989"/>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Torte 9"/>
            <p:cNvSpPr/>
            <p:nvPr/>
          </p:nvSpPr>
          <p:spPr>
            <a:xfrm rot="10800000">
              <a:off x="4120976" y="1393013"/>
              <a:ext cx="4071966" cy="4071966"/>
            </a:xfrm>
            <a:prstGeom prst="pie">
              <a:avLst>
                <a:gd name="adj1" fmla="val 0"/>
                <a:gd name="adj2" fmla="val 5400989"/>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Torte 8"/>
            <p:cNvSpPr/>
            <p:nvPr/>
          </p:nvSpPr>
          <p:spPr>
            <a:xfrm rot="5400000">
              <a:off x="4120975" y="1393009"/>
              <a:ext cx="4071966" cy="4071966"/>
            </a:xfrm>
            <a:prstGeom prst="pie">
              <a:avLst>
                <a:gd name="adj1" fmla="val 0"/>
                <a:gd name="adj2" fmla="val 5400989"/>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sp>
        <p:nvSpPr>
          <p:cNvPr id="13" name="Rechteck 12"/>
          <p:cNvSpPr/>
          <p:nvPr/>
        </p:nvSpPr>
        <p:spPr>
          <a:xfrm>
            <a:off x="6317648" y="4912567"/>
            <a:ext cx="960762" cy="1015663"/>
          </a:xfrm>
          <a:prstGeom prst="rect">
            <a:avLst/>
          </a:prstGeom>
        </p:spPr>
        <p:txBody>
          <a:bodyPr wrap="square">
            <a:spAutoFit/>
          </a:bodyPr>
          <a:lstStyle/>
          <a:p>
            <a:endParaRPr lang="de-DE" sz="6000" dirty="0"/>
          </a:p>
        </p:txBody>
      </p:sp>
      <p:sp>
        <p:nvSpPr>
          <p:cNvPr id="4" name="Rechteck 3"/>
          <p:cNvSpPr/>
          <p:nvPr/>
        </p:nvSpPr>
        <p:spPr>
          <a:xfrm>
            <a:off x="6488166" y="2747539"/>
            <a:ext cx="954107" cy="1080296"/>
          </a:xfrm>
          <a:prstGeom prst="rect">
            <a:avLst/>
          </a:prstGeom>
        </p:spPr>
        <p:txBody>
          <a:bodyPr wrap="none">
            <a:spAutoFit/>
          </a:bodyPr>
          <a:lstStyle/>
          <a:p>
            <a:pPr>
              <a:lnSpc>
                <a:spcPct val="107000"/>
              </a:lnSpc>
              <a:spcAft>
                <a:spcPts val="800"/>
              </a:spcAft>
            </a:pPr>
            <a:r>
              <a:rPr lang="de-DE" sz="6000" dirty="0">
                <a:latin typeface="Segoe UI Symbol" panose="020B0502040204020203" pitchFamily="34" charset="0"/>
                <a:ea typeface="Calibri" panose="020F0502020204030204" pitchFamily="34" charset="0"/>
                <a:cs typeface="Segoe UI Symbol" panose="020B0502040204020203" pitchFamily="34" charset="0"/>
              </a:rPr>
              <a:t>🌎</a:t>
            </a:r>
            <a:endParaRPr lang="de-DE" sz="6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Rechteck 17"/>
          <p:cNvSpPr/>
          <p:nvPr/>
        </p:nvSpPr>
        <p:spPr>
          <a:xfrm>
            <a:off x="6972880" y="4254138"/>
            <a:ext cx="960762" cy="1015663"/>
          </a:xfrm>
          <a:prstGeom prst="rect">
            <a:avLst/>
          </a:prstGeom>
        </p:spPr>
        <p:txBody>
          <a:bodyPr wrap="square">
            <a:spAutoFit/>
          </a:bodyPr>
          <a:lstStyle/>
          <a:p>
            <a:endParaRPr lang="de-DE" sz="6000" dirty="0"/>
          </a:p>
        </p:txBody>
      </p:sp>
      <p:grpSp>
        <p:nvGrpSpPr>
          <p:cNvPr id="23" name="Gruppieren 22"/>
          <p:cNvGrpSpPr/>
          <p:nvPr/>
        </p:nvGrpSpPr>
        <p:grpSpPr>
          <a:xfrm>
            <a:off x="4997457" y="2775323"/>
            <a:ext cx="410210" cy="158115"/>
            <a:chOff x="5668254" y="5266085"/>
            <a:chExt cx="410210" cy="158115"/>
          </a:xfrm>
        </p:grpSpPr>
        <p:cxnSp>
          <p:nvCxnSpPr>
            <p:cNvPr id="19" name="Gerader Verbinder 18"/>
            <p:cNvCxnSpPr/>
            <p:nvPr/>
          </p:nvCxnSpPr>
          <p:spPr>
            <a:xfrm flipH="1" flipV="1">
              <a:off x="5668254" y="5348000"/>
              <a:ext cx="85725"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r Verbinder 19"/>
            <p:cNvCxnSpPr/>
            <p:nvPr/>
          </p:nvCxnSpPr>
          <p:spPr>
            <a:xfrm flipH="1" flipV="1">
              <a:off x="5858754" y="5266085"/>
              <a:ext cx="5715" cy="1181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r Verbinder 20"/>
            <p:cNvCxnSpPr/>
            <p:nvPr/>
          </p:nvCxnSpPr>
          <p:spPr>
            <a:xfrm flipV="1">
              <a:off x="5978134" y="5335935"/>
              <a:ext cx="100330" cy="876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 name="Rectangle 4"/>
          <p:cNvSpPr>
            <a:spLocks noChangeArrowheads="1"/>
          </p:cNvSpPr>
          <p:nvPr/>
        </p:nvSpPr>
        <p:spPr bwMode="auto">
          <a:xfrm>
            <a:off x="4749409" y="442217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22" name="Rectangle 5"/>
          <p:cNvSpPr>
            <a:spLocks noChangeArrowheads="1"/>
          </p:cNvSpPr>
          <p:nvPr/>
        </p:nvSpPr>
        <p:spPr bwMode="auto">
          <a:xfrm>
            <a:off x="4435401" y="2862713"/>
            <a:ext cx="1266693"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3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Segoe UI Symbol" panose="020B0502040204020203" pitchFamily="34" charset="0"/>
              </a:rPr>
              <a:t>   </a:t>
            </a:r>
            <a:r>
              <a:rPr kumimoji="0" lang="de-DE" altLang="de-DE" sz="6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Segoe UI Symbol" panose="020B0502040204020203" pitchFamily="34" charset="0"/>
              </a:rPr>
              <a:t>💡</a:t>
            </a:r>
            <a:endParaRPr kumimoji="0" lang="de-DE" altLang="de-DE" sz="3600" b="0" i="0" u="none" strike="noStrike" cap="none" normalizeH="0" baseline="0" dirty="0">
              <a:ln>
                <a:noFill/>
              </a:ln>
              <a:solidFill>
                <a:schemeClr val="tx1"/>
              </a:solidFill>
              <a:effectLst/>
              <a:latin typeface="Arial" panose="020B0604020202020204" pitchFamily="34" charset="0"/>
            </a:endParaRPr>
          </a:p>
        </p:txBody>
      </p:sp>
      <p:sp>
        <p:nvSpPr>
          <p:cNvPr id="24" name="Rechteck 23"/>
          <p:cNvSpPr/>
          <p:nvPr/>
        </p:nvSpPr>
        <p:spPr>
          <a:xfrm>
            <a:off x="6489178" y="4406101"/>
            <a:ext cx="954107" cy="1080296"/>
          </a:xfrm>
          <a:prstGeom prst="rect">
            <a:avLst/>
          </a:prstGeom>
        </p:spPr>
        <p:txBody>
          <a:bodyPr wrap="none">
            <a:spAutoFit/>
          </a:bodyPr>
          <a:lstStyle/>
          <a:p>
            <a:pPr>
              <a:lnSpc>
                <a:spcPct val="107000"/>
              </a:lnSpc>
              <a:spcAft>
                <a:spcPts val="800"/>
              </a:spcAft>
            </a:pPr>
            <a:r>
              <a:rPr lang="de-DE" sz="6000" dirty="0">
                <a:latin typeface="Segoe UI Symbol" panose="020B0502040204020203" pitchFamily="34" charset="0"/>
                <a:ea typeface="Calibri" panose="020F0502020204030204" pitchFamily="34" charset="0"/>
                <a:cs typeface="Segoe UI Symbol" panose="020B0502040204020203" pitchFamily="34" charset="0"/>
              </a:rPr>
              <a:t>🌊</a:t>
            </a:r>
            <a:endParaRPr lang="de-DE" sz="6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Textfeld 25"/>
          <p:cNvSpPr txBox="1"/>
          <p:nvPr/>
        </p:nvSpPr>
        <p:spPr>
          <a:xfrm>
            <a:off x="4522039" y="4330315"/>
            <a:ext cx="706073" cy="461665"/>
          </a:xfrm>
          <a:prstGeom prst="rect">
            <a:avLst/>
          </a:prstGeom>
          <a:noFill/>
        </p:spPr>
        <p:txBody>
          <a:bodyPr wrap="square" rtlCol="0">
            <a:spAutoFit/>
          </a:bodyPr>
          <a:lstStyle/>
          <a:p>
            <a:r>
              <a:rPr lang="de-DE" sz="2400" b="1" dirty="0"/>
              <a:t>CO</a:t>
            </a:r>
            <a:r>
              <a:rPr lang="de-DE" sz="2400" b="1" baseline="-25000" dirty="0"/>
              <a:t>2</a:t>
            </a:r>
          </a:p>
        </p:txBody>
      </p:sp>
      <p:sp>
        <p:nvSpPr>
          <p:cNvPr id="27" name="Textfeld 26"/>
          <p:cNvSpPr txBox="1"/>
          <p:nvPr/>
        </p:nvSpPr>
        <p:spPr>
          <a:xfrm>
            <a:off x="4930746" y="5104373"/>
            <a:ext cx="937459" cy="369332"/>
          </a:xfrm>
          <a:prstGeom prst="rect">
            <a:avLst/>
          </a:prstGeom>
          <a:noFill/>
        </p:spPr>
        <p:txBody>
          <a:bodyPr wrap="square" rtlCol="0">
            <a:spAutoFit/>
          </a:bodyPr>
          <a:lstStyle/>
          <a:p>
            <a:r>
              <a:rPr lang="de-DE" b="1" dirty="0"/>
              <a:t>Methan</a:t>
            </a:r>
          </a:p>
        </p:txBody>
      </p:sp>
    </p:spTree>
    <p:extLst>
      <p:ext uri="{BB962C8B-B14F-4D97-AF65-F5344CB8AC3E}">
        <p14:creationId xmlns:p14="http://schemas.microsoft.com/office/powerpoint/2010/main" val="3119509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4" grpId="0" animBg="1"/>
      <p:bldP spid="4" grpId="0"/>
      <p:bldP spid="22" grpId="0"/>
      <p:bldP spid="22" grpId="1"/>
      <p:bldP spid="24"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400" dirty="0">
                <a:solidFill>
                  <a:schemeClr val="tx1"/>
                </a:solidFill>
                <a:latin typeface="Trebuchet MS" panose="020B0603020202020204" pitchFamily="34" charset="0"/>
              </a:rPr>
              <a:t>Auswirkungen Lebensmittelabfälle</a:t>
            </a:r>
            <a:br>
              <a:rPr lang="de-DE" sz="2400"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Lebensmittelverschwendung=</a:t>
            </a:r>
            <a:br>
              <a:rPr lang="de-DE"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Ressourcenverschwendung</a:t>
            </a:r>
            <a:endParaRPr lang="de-DE" sz="1800" dirty="0">
              <a:solidFill>
                <a:schemeClr val="tx1"/>
              </a:solidFill>
              <a:latin typeface="Trebuchet MS" panose="020B0603020202020204" pitchFamily="34" charset="0"/>
            </a:endParaRPr>
          </a:p>
        </p:txBody>
      </p:sp>
      <p:sp>
        <p:nvSpPr>
          <p:cNvPr id="3" name="Inhaltsplatzhalter 2"/>
          <p:cNvSpPr>
            <a:spLocks noGrp="1"/>
          </p:cNvSpPr>
          <p:nvPr>
            <p:ph idx="1"/>
          </p:nvPr>
        </p:nvSpPr>
        <p:spPr/>
        <p:txBody>
          <a:bodyPr numCol="2">
            <a:noAutofit/>
          </a:bodyPr>
          <a:lstStyle/>
          <a:p>
            <a:endParaRPr lang="de-DE" sz="2400" dirty="0">
              <a:latin typeface="Trebuchet MS" panose="020B0603020202020204" pitchFamily="34" charset="0"/>
              <a:sym typeface="Wingdings" panose="05000000000000000000" pitchFamily="2" charset="2"/>
            </a:endParaRPr>
          </a:p>
          <a:p>
            <a:endParaRPr lang="de-DE" sz="2400" dirty="0">
              <a:latin typeface="Trebuchet MS" panose="020B0603020202020204" pitchFamily="34" charset="0"/>
              <a:sym typeface="Wingdings" panose="05000000000000000000" pitchFamily="2" charset="2"/>
            </a:endParaRPr>
          </a:p>
          <a:p>
            <a:endParaRPr lang="de-DE" sz="2400" dirty="0">
              <a:latin typeface="Trebuchet MS" panose="020B0603020202020204" pitchFamily="34" charset="0"/>
              <a:sym typeface="Wingdings" panose="05000000000000000000" pitchFamily="2" charset="2"/>
            </a:endParaRPr>
          </a:p>
          <a:p>
            <a:endParaRPr lang="de-DE" sz="2400" dirty="0">
              <a:latin typeface="Trebuchet MS" panose="020B0603020202020204" pitchFamily="34" charset="0"/>
              <a:sym typeface="Wingdings" panose="05000000000000000000" pitchFamily="2" charset="2"/>
            </a:endParaRPr>
          </a:p>
          <a:p>
            <a:pPr marL="0" indent="0">
              <a:buNone/>
            </a:pPr>
            <a:r>
              <a:rPr lang="de-DE" sz="2400" dirty="0">
                <a:latin typeface="Trebuchet MS" panose="020B0603020202020204" pitchFamily="34" charset="0"/>
              </a:rPr>
              <a:t>	</a:t>
            </a:r>
          </a:p>
          <a:p>
            <a:pPr marL="0" indent="0">
              <a:buNone/>
            </a:pPr>
            <a:endParaRPr lang="de-DE" sz="2400" dirty="0">
              <a:latin typeface="Trebuchet MS" panose="020B0603020202020204" pitchFamily="34" charset="0"/>
            </a:endParaRPr>
          </a:p>
          <a:p>
            <a:pPr marL="0" indent="0">
              <a:buNone/>
            </a:pPr>
            <a:endParaRPr lang="de-DE" sz="2400" dirty="0">
              <a:latin typeface="Trebuchet MS" panose="020B0603020202020204" pitchFamily="34" charset="0"/>
            </a:endParaRPr>
          </a:p>
          <a:p>
            <a:pPr marL="0" indent="0">
              <a:buNone/>
            </a:pPr>
            <a:endParaRPr lang="de-DE" sz="2400" dirty="0">
              <a:latin typeface="Trebuchet MS" panose="020B0603020202020204" pitchFamily="34" charset="0"/>
            </a:endParaRPr>
          </a:p>
          <a:p>
            <a:endParaRPr lang="de-DE" sz="2400" dirty="0">
              <a:latin typeface="Trebuchet MS" panose="020B0603020202020204" pitchFamily="34" charset="0"/>
            </a:endParaRPr>
          </a:p>
          <a:p>
            <a:pPr marL="0" indent="0">
              <a:buNone/>
            </a:pPr>
            <a:endParaRPr lang="de-DE" sz="2400" dirty="0">
              <a:latin typeface="Trebuchet MS" panose="020B0603020202020204" pitchFamily="34" charset="0"/>
            </a:endParaRPr>
          </a:p>
          <a:p>
            <a:pPr marL="0" indent="0">
              <a:buNone/>
            </a:pPr>
            <a:endParaRPr lang="de-DE" sz="2400" dirty="0">
              <a:latin typeface="Trebuchet MS" panose="020B0603020202020204" pitchFamily="34" charset="0"/>
            </a:endParaRPr>
          </a:p>
          <a:p>
            <a:pPr marL="0" indent="0">
              <a:buNone/>
            </a:pPr>
            <a:r>
              <a:rPr lang="de-DE" sz="2400" dirty="0">
                <a:solidFill>
                  <a:schemeClr val="tx1"/>
                </a:solidFill>
                <a:latin typeface="Trebuchet MS" panose="020B0603020202020204" pitchFamily="34" charset="0"/>
              </a:rPr>
              <a:t>ca. </a:t>
            </a:r>
            <a:r>
              <a:rPr lang="de-DE" sz="2400" b="1" dirty="0">
                <a:solidFill>
                  <a:schemeClr val="tx1"/>
                </a:solidFill>
                <a:latin typeface="Trebuchet MS" panose="020B0603020202020204" pitchFamily="34" charset="0"/>
              </a:rPr>
              <a:t>250 km³</a:t>
            </a:r>
            <a:r>
              <a:rPr lang="de-DE" sz="2400" dirty="0">
                <a:solidFill>
                  <a:schemeClr val="tx1"/>
                </a:solidFill>
                <a:latin typeface="Trebuchet MS" panose="020B0603020202020204" pitchFamily="34" charset="0"/>
              </a:rPr>
              <a:t> Wasser für die landwirtschaftliche Produktion jährlich verschwendet =</a:t>
            </a:r>
          </a:p>
          <a:p>
            <a:pPr marL="0" indent="0">
              <a:buNone/>
            </a:pPr>
            <a:r>
              <a:rPr lang="de-DE" sz="2400" dirty="0">
                <a:solidFill>
                  <a:schemeClr val="tx1"/>
                </a:solidFill>
                <a:latin typeface="Trebuchet MS" panose="020B0603020202020204" pitchFamily="34" charset="0"/>
              </a:rPr>
              <a:t> </a:t>
            </a:r>
          </a:p>
          <a:p>
            <a:pPr marL="0" indent="0">
              <a:buNone/>
            </a:pPr>
            <a:r>
              <a:rPr lang="de-DE" sz="2800" b="1" dirty="0">
                <a:solidFill>
                  <a:schemeClr val="tx1"/>
                </a:solidFill>
                <a:latin typeface="Trebuchet MS" panose="020B0603020202020204" pitchFamily="34" charset="0"/>
              </a:rPr>
              <a:t>ca. 1,8 Billionen volle Badewannen</a:t>
            </a:r>
          </a:p>
          <a:p>
            <a:endParaRPr lang="de-DE" sz="2400" dirty="0">
              <a:latin typeface="Trebuchet MS" panose="020B0603020202020204" pitchFamily="34" charset="0"/>
            </a:endParaRPr>
          </a:p>
          <a:p>
            <a:endParaRPr lang="de-DE" sz="2400" dirty="0">
              <a:latin typeface="Trebuchet MS" panose="020B0603020202020204" pitchFamily="34" charset="0"/>
            </a:endParaRPr>
          </a:p>
        </p:txBody>
      </p:sp>
      <p:sp>
        <p:nvSpPr>
          <p:cNvPr id="6" name="Datumsplatzhalter 5"/>
          <p:cNvSpPr>
            <a:spLocks noGrp="1"/>
          </p:cNvSpPr>
          <p:nvPr>
            <p:ph type="dt" sz="half" idx="10"/>
          </p:nvPr>
        </p:nvSpPr>
        <p:spPr/>
        <p:txBody>
          <a:bodyPr/>
          <a:lstStyle/>
          <a:p>
            <a:fld id="{84D4C298-9BE7-4896-B99E-C8B1D6DDC684}" type="datetime1">
              <a:rPr lang="de-DE" smtClean="0"/>
              <a:t>07.11.2016</a:t>
            </a:fld>
            <a:endParaRPr lang="de-DE"/>
          </a:p>
        </p:txBody>
      </p:sp>
      <p:sp>
        <p:nvSpPr>
          <p:cNvPr id="7" name="Foliennummernplatzhalter 6"/>
          <p:cNvSpPr>
            <a:spLocks noGrp="1"/>
          </p:cNvSpPr>
          <p:nvPr>
            <p:ph type="sldNum" sz="quarter" idx="12"/>
          </p:nvPr>
        </p:nvSpPr>
        <p:spPr/>
        <p:txBody>
          <a:bodyPr>
            <a:normAutofit/>
          </a:bodyPr>
          <a:lstStyle/>
          <a:p>
            <a:fld id="{0547A2CF-BF74-4FCD-B4C9-923897FA6AAA}" type="slidenum">
              <a:rPr lang="de-DE" smtClean="0"/>
              <a:t>14</a:t>
            </a:fld>
            <a:endParaRPr lang="de-DE"/>
          </a:p>
        </p:txBody>
      </p:sp>
      <p:sp>
        <p:nvSpPr>
          <p:cNvPr id="4" name="Textfeld 3"/>
          <p:cNvSpPr txBox="1"/>
          <p:nvPr/>
        </p:nvSpPr>
        <p:spPr>
          <a:xfrm>
            <a:off x="1097280" y="1912221"/>
            <a:ext cx="10058400" cy="461665"/>
          </a:xfrm>
          <a:prstGeom prst="rect">
            <a:avLst/>
          </a:prstGeom>
          <a:noFill/>
        </p:spPr>
        <p:txBody>
          <a:bodyPr wrap="square" rtlCol="0">
            <a:spAutoFit/>
          </a:bodyPr>
          <a:lstStyle/>
          <a:p>
            <a:r>
              <a:rPr lang="de-DE" sz="2400" dirty="0">
                <a:latin typeface="Trebuchet MS" panose="020B0603020202020204" pitchFamily="34" charset="0"/>
                <a:sym typeface="Wingdings" panose="05000000000000000000" pitchFamily="2" charset="2"/>
              </a:rPr>
              <a:t>Mit der weltweiten Menge an Lebensmittelabfall werden …</a:t>
            </a:r>
          </a:p>
        </p:txBody>
      </p:sp>
      <p:sp>
        <p:nvSpPr>
          <p:cNvPr id="5" name="Textfeld 4"/>
          <p:cNvSpPr txBox="1"/>
          <p:nvPr/>
        </p:nvSpPr>
        <p:spPr>
          <a:xfrm>
            <a:off x="2028616" y="5461594"/>
            <a:ext cx="2800058" cy="307777"/>
          </a:xfrm>
          <a:prstGeom prst="rect">
            <a:avLst/>
          </a:prstGeom>
          <a:noFill/>
        </p:spPr>
        <p:txBody>
          <a:bodyPr wrap="square" rtlCol="0">
            <a:spAutoFit/>
          </a:bodyPr>
          <a:lstStyle/>
          <a:p>
            <a:r>
              <a:rPr lang="de-DE" sz="1400" dirty="0"/>
              <a:t>© </a:t>
            </a:r>
            <a:r>
              <a:rPr lang="de-DE" sz="1400" dirty="0" err="1" smtClean="0"/>
              <a:t>pixabay</a:t>
            </a:r>
            <a:endParaRPr lang="de-DE" sz="1400" dirty="0"/>
          </a:p>
        </p:txBody>
      </p:sp>
      <p:sp>
        <p:nvSpPr>
          <p:cNvPr id="9" name="Textfeld 8"/>
          <p:cNvSpPr txBox="1"/>
          <p:nvPr/>
        </p:nvSpPr>
        <p:spPr>
          <a:xfrm>
            <a:off x="9383027" y="5977468"/>
            <a:ext cx="4620126" cy="307777"/>
          </a:xfrm>
          <a:prstGeom prst="rect">
            <a:avLst/>
          </a:prstGeom>
          <a:noFill/>
        </p:spPr>
        <p:txBody>
          <a:bodyPr wrap="square" rtlCol="0">
            <a:spAutoFit/>
          </a:bodyPr>
          <a:lstStyle/>
          <a:p>
            <a:r>
              <a:rPr lang="de-DE" sz="1400" dirty="0">
                <a:latin typeface="Trebuchet MS" panose="020B0603020202020204" pitchFamily="34" charset="0"/>
              </a:rPr>
              <a:t>Quelle: </a:t>
            </a:r>
            <a:r>
              <a:rPr lang="de-DE" sz="1400" cap="small" dirty="0">
                <a:latin typeface="Trebuchet MS" panose="020B0603020202020204" pitchFamily="34" charset="0"/>
              </a:rPr>
              <a:t>FAO 2013</a:t>
            </a:r>
            <a:endParaRPr lang="de-DE" sz="1400" dirty="0">
              <a:latin typeface="Trebuchet MS" panose="020B0603020202020204" pitchFamily="34" charset="0"/>
            </a:endParaRPr>
          </a:p>
        </p:txBody>
      </p:sp>
      <p:pic>
        <p:nvPicPr>
          <p:cNvPr id="4098" name="Picture 2" descr="Kartoffel, Felder, Bewässerung, Wasser, Plantage"/>
          <p:cNvPicPr>
            <a:picLocks noChangeAspect="1" noChangeArrowheads="1"/>
          </p:cNvPicPr>
          <p:nvPr/>
        </p:nvPicPr>
        <p:blipFill rotWithShape="1">
          <a:blip r:embed="rId3">
            <a:extLst>
              <a:ext uri="{28A0092B-C50C-407E-A947-70E740481C1C}">
                <a14:useLocalDpi xmlns:a14="http://schemas.microsoft.com/office/drawing/2010/main" val="0"/>
              </a:ext>
            </a:extLst>
          </a:blip>
          <a:srcRect r="7972" b="26015"/>
          <a:stretch/>
        </p:blipFill>
        <p:spPr bwMode="auto">
          <a:xfrm>
            <a:off x="1097280" y="2744734"/>
            <a:ext cx="4207509" cy="25369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9842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1" end="1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2" end="1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3" end="1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60000"/>
            <a:lum/>
          </a:blip>
          <a:srcRect/>
          <a:stretch>
            <a:fillRect t="-17000" b="-17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solidFill>
                  <a:schemeClr val="tx1"/>
                </a:solidFill>
                <a:latin typeface="Trebuchet MS" panose="020B0603020202020204" pitchFamily="34" charset="0"/>
              </a:rPr>
              <a:t/>
            </a:r>
            <a:br>
              <a:rPr lang="de-DE" dirty="0">
                <a:solidFill>
                  <a:schemeClr val="tx1"/>
                </a:solidFill>
                <a:latin typeface="Trebuchet MS" panose="020B0603020202020204" pitchFamily="34" charset="0"/>
              </a:rPr>
            </a:br>
            <a:r>
              <a:rPr lang="de-DE" sz="2700" dirty="0">
                <a:solidFill>
                  <a:schemeClr val="tx1"/>
                </a:solidFill>
                <a:latin typeface="Trebuchet MS" panose="020B0603020202020204" pitchFamily="34" charset="0"/>
              </a:rPr>
              <a:t>Auswirkungen Lebensmittelabfälle</a:t>
            </a:r>
            <a:r>
              <a:rPr lang="de-DE" dirty="0">
                <a:solidFill>
                  <a:schemeClr val="tx1"/>
                </a:solidFill>
                <a:latin typeface="Trebuchet MS" panose="020B0603020202020204" pitchFamily="34" charset="0"/>
              </a:rPr>
              <a:t/>
            </a:r>
            <a:br>
              <a:rPr lang="de-DE"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Lebensmittelverschwendung = Geldverschwendung</a:t>
            </a:r>
          </a:p>
        </p:txBody>
      </p:sp>
      <p:sp>
        <p:nvSpPr>
          <p:cNvPr id="3" name="Inhaltsplatzhalter 2"/>
          <p:cNvSpPr>
            <a:spLocks noGrp="1"/>
          </p:cNvSpPr>
          <p:nvPr>
            <p:ph idx="1"/>
          </p:nvPr>
        </p:nvSpPr>
        <p:spPr/>
        <p:txBody>
          <a:bodyPr>
            <a:normAutofit/>
          </a:bodyPr>
          <a:lstStyle/>
          <a:p>
            <a:pPr marL="0" indent="0">
              <a:buNone/>
            </a:pPr>
            <a:r>
              <a:rPr lang="de-DE" dirty="0"/>
              <a:t>  </a:t>
            </a:r>
          </a:p>
        </p:txBody>
      </p:sp>
      <p:sp>
        <p:nvSpPr>
          <p:cNvPr id="4" name="Datumsplatzhalter 3"/>
          <p:cNvSpPr>
            <a:spLocks noGrp="1"/>
          </p:cNvSpPr>
          <p:nvPr>
            <p:ph type="dt" sz="half" idx="10"/>
          </p:nvPr>
        </p:nvSpPr>
        <p:spPr/>
        <p:txBody>
          <a:bodyPr/>
          <a:lstStyle/>
          <a:p>
            <a:fld id="{56EE6049-5788-4FFC-9716-3F2B2E7CA303}" type="datetime1">
              <a:rPr lang="de-DE" smtClean="0"/>
              <a:t>07.11.2016</a:t>
            </a:fld>
            <a:endParaRPr lang="de-DE"/>
          </a:p>
        </p:txBody>
      </p:sp>
      <p:sp>
        <p:nvSpPr>
          <p:cNvPr id="5" name="Foliennummernplatzhalter 4"/>
          <p:cNvSpPr>
            <a:spLocks noGrp="1"/>
          </p:cNvSpPr>
          <p:nvPr>
            <p:ph type="sldNum" sz="quarter" idx="12"/>
          </p:nvPr>
        </p:nvSpPr>
        <p:spPr/>
        <p:txBody>
          <a:bodyPr>
            <a:normAutofit/>
          </a:bodyPr>
          <a:lstStyle/>
          <a:p>
            <a:fld id="{0547A2CF-BF74-4FCD-B4C9-923897FA6AAA}" type="slidenum">
              <a:rPr lang="de-DE" smtClean="0"/>
              <a:t>15</a:t>
            </a:fld>
            <a:endParaRPr lang="de-DE"/>
          </a:p>
        </p:txBody>
      </p:sp>
      <p:sp>
        <p:nvSpPr>
          <p:cNvPr id="7" name="Textfeld 6"/>
          <p:cNvSpPr txBox="1"/>
          <p:nvPr/>
        </p:nvSpPr>
        <p:spPr>
          <a:xfrm>
            <a:off x="685800" y="4848616"/>
            <a:ext cx="2286000" cy="1359679"/>
          </a:xfrm>
          <a:prstGeom prst="rect">
            <a:avLst/>
          </a:prstGeom>
          <a:noFill/>
        </p:spPr>
        <p:txBody>
          <a:bodyPr wrap="square" rtlCol="0">
            <a:spAutoFit/>
          </a:bodyPr>
          <a:lstStyle/>
          <a:p>
            <a:endParaRPr lang="de-DE" dirty="0"/>
          </a:p>
        </p:txBody>
      </p:sp>
      <p:sp>
        <p:nvSpPr>
          <p:cNvPr id="14" name="Textfeld 13"/>
          <p:cNvSpPr txBox="1"/>
          <p:nvPr/>
        </p:nvSpPr>
        <p:spPr>
          <a:xfrm>
            <a:off x="2587546" y="1737360"/>
            <a:ext cx="7077868" cy="4678204"/>
          </a:xfrm>
          <a:prstGeom prst="rect">
            <a:avLst/>
          </a:prstGeom>
          <a:noFill/>
        </p:spPr>
        <p:txBody>
          <a:bodyPr wrap="square" rtlCol="0">
            <a:spAutoFit/>
          </a:bodyPr>
          <a:lstStyle/>
          <a:p>
            <a:pPr algn="ctr"/>
            <a:endParaRPr lang="de-DE" sz="4000" dirty="0"/>
          </a:p>
          <a:p>
            <a:pPr algn="ctr"/>
            <a:endParaRPr lang="de-DE" sz="13800" dirty="0"/>
          </a:p>
          <a:p>
            <a:pPr algn="ctr"/>
            <a:endParaRPr lang="de-DE" sz="4000" dirty="0"/>
          </a:p>
          <a:p>
            <a:pPr algn="ctr"/>
            <a:endParaRPr lang="de-DE" sz="4000" dirty="0"/>
          </a:p>
          <a:p>
            <a:pPr algn="ctr"/>
            <a:r>
              <a:rPr lang="de-DE" sz="4000" dirty="0"/>
              <a:t> </a:t>
            </a:r>
            <a:r>
              <a:rPr lang="de-DE" dirty="0"/>
              <a:t>https://www.youtube.com/watch?v=VGTPKKOVoz4</a:t>
            </a:r>
          </a:p>
        </p:txBody>
      </p:sp>
      <p:pic>
        <p:nvPicPr>
          <p:cNvPr id="8" name="4-kF-b_8noc"/>
          <p:cNvPicPr>
            <a:picLocks noRot="1" noChangeAspect="1"/>
          </p:cNvPicPr>
          <p:nvPr>
            <a:videoFile r:link="rId1"/>
          </p:nvPr>
        </p:nvPicPr>
        <p:blipFill>
          <a:blip r:embed="rId5"/>
          <a:stretch>
            <a:fillRect/>
          </a:stretch>
        </p:blipFill>
        <p:spPr>
          <a:xfrm>
            <a:off x="3810000" y="2143125"/>
            <a:ext cx="4572000" cy="2571750"/>
          </a:xfrm>
          <a:prstGeom prst="rect">
            <a:avLst/>
          </a:prstGeom>
        </p:spPr>
      </p:pic>
    </p:spTree>
    <p:extLst>
      <p:ext uri="{BB962C8B-B14F-4D97-AF65-F5344CB8AC3E}">
        <p14:creationId xmlns:p14="http://schemas.microsoft.com/office/powerpoint/2010/main" val="19335542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700" dirty="0">
                <a:solidFill>
                  <a:schemeClr val="tx1"/>
                </a:solidFill>
                <a:latin typeface="Trebuchet MS" panose="020B0603020202020204" pitchFamily="34" charset="0"/>
              </a:rPr>
              <a:t>Auswirkungen Lebensmittelabfälle</a:t>
            </a:r>
            <a:r>
              <a:rPr lang="de-DE" dirty="0">
                <a:solidFill>
                  <a:schemeClr val="tx1"/>
                </a:solidFill>
                <a:latin typeface="Trebuchet MS" panose="020B0603020202020204" pitchFamily="34" charset="0"/>
              </a:rPr>
              <a:t/>
            </a:r>
            <a:br>
              <a:rPr lang="de-DE"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Lebensmittelverschwendung= Geldverschwendung</a:t>
            </a:r>
            <a:endParaRPr lang="de-DE" sz="3200" dirty="0">
              <a:solidFill>
                <a:schemeClr val="tx1"/>
              </a:solidFill>
              <a:latin typeface="Trebuchet MS" panose="020B0603020202020204" pitchFamily="34" charset="0"/>
            </a:endParaRPr>
          </a:p>
        </p:txBody>
      </p:sp>
      <p:sp>
        <p:nvSpPr>
          <p:cNvPr id="3" name="Inhaltsplatzhalter 2"/>
          <p:cNvSpPr>
            <a:spLocks noGrp="1"/>
          </p:cNvSpPr>
          <p:nvPr>
            <p:ph idx="1"/>
          </p:nvPr>
        </p:nvSpPr>
        <p:spPr/>
        <p:txBody>
          <a:bodyPr>
            <a:noAutofit/>
          </a:bodyPr>
          <a:lstStyle/>
          <a:p>
            <a:pPr algn="ctr"/>
            <a:endParaRPr lang="de-DE" dirty="0">
              <a:latin typeface="Trebuchet MS" panose="020B0603020202020204" pitchFamily="34" charset="0"/>
            </a:endParaRPr>
          </a:p>
          <a:p>
            <a:pPr algn="ctr"/>
            <a:endParaRPr lang="de-DE" dirty="0">
              <a:latin typeface="Trebuchet MS" panose="020B0603020202020204" pitchFamily="34" charset="0"/>
            </a:endParaRPr>
          </a:p>
          <a:p>
            <a:pPr algn="ctr"/>
            <a:endParaRPr lang="de-DE" dirty="0">
              <a:latin typeface="Trebuchet MS" panose="020B0603020202020204" pitchFamily="34" charset="0"/>
            </a:endParaRPr>
          </a:p>
          <a:p>
            <a:pPr marL="0" indent="0" algn="ctr">
              <a:buNone/>
            </a:pPr>
            <a:endParaRPr lang="de-DE" dirty="0">
              <a:latin typeface="Trebuchet MS" panose="020B0603020202020204" pitchFamily="34" charset="0"/>
            </a:endParaRPr>
          </a:p>
        </p:txBody>
      </p:sp>
      <p:sp>
        <p:nvSpPr>
          <p:cNvPr id="5" name="Datumsplatzhalter 4"/>
          <p:cNvSpPr>
            <a:spLocks noGrp="1"/>
          </p:cNvSpPr>
          <p:nvPr>
            <p:ph type="dt" sz="half" idx="10"/>
          </p:nvPr>
        </p:nvSpPr>
        <p:spPr/>
        <p:txBody>
          <a:bodyPr/>
          <a:lstStyle/>
          <a:p>
            <a:fld id="{C6C615F9-28E2-44E1-A8A8-96CF4E1C4358}" type="datetime1">
              <a:rPr lang="de-DE" smtClean="0"/>
              <a:t>07.11.2016</a:t>
            </a:fld>
            <a:endParaRPr lang="de-DE"/>
          </a:p>
        </p:txBody>
      </p:sp>
      <p:sp>
        <p:nvSpPr>
          <p:cNvPr id="6" name="Foliennummernplatzhalter 5"/>
          <p:cNvSpPr>
            <a:spLocks noGrp="1"/>
          </p:cNvSpPr>
          <p:nvPr>
            <p:ph type="sldNum" sz="quarter" idx="12"/>
          </p:nvPr>
        </p:nvSpPr>
        <p:spPr/>
        <p:txBody>
          <a:bodyPr>
            <a:normAutofit/>
          </a:bodyPr>
          <a:lstStyle/>
          <a:p>
            <a:fld id="{0547A2CF-BF74-4FCD-B4C9-923897FA6AAA}" type="slidenum">
              <a:rPr lang="de-DE" smtClean="0"/>
              <a:t>16</a:t>
            </a:fld>
            <a:endParaRPr lang="de-DE"/>
          </a:p>
        </p:txBody>
      </p:sp>
      <p:sp>
        <p:nvSpPr>
          <p:cNvPr id="7" name="Textfeld 6"/>
          <p:cNvSpPr txBox="1"/>
          <p:nvPr/>
        </p:nvSpPr>
        <p:spPr>
          <a:xfrm>
            <a:off x="5853052" y="2962707"/>
            <a:ext cx="4946649" cy="1938992"/>
          </a:xfrm>
          <a:prstGeom prst="rect">
            <a:avLst/>
          </a:prstGeom>
          <a:noFill/>
        </p:spPr>
        <p:txBody>
          <a:bodyPr wrap="square" rtlCol="0">
            <a:spAutoFit/>
          </a:bodyPr>
          <a:lstStyle/>
          <a:p>
            <a:pPr algn="ctr"/>
            <a:r>
              <a:rPr lang="de-DE" sz="4800" b="1" dirty="0">
                <a:latin typeface="Trebuchet MS" panose="020B0603020202020204" pitchFamily="34" charset="0"/>
              </a:rPr>
              <a:t>2.366,91€ </a:t>
            </a:r>
            <a:r>
              <a:rPr lang="de-DE" sz="2400" b="1" dirty="0">
                <a:latin typeface="Trebuchet MS" panose="020B0603020202020204" pitchFamily="34" charset="0"/>
              </a:rPr>
              <a:t>Warenverlust</a:t>
            </a:r>
            <a:r>
              <a:rPr lang="de-DE" sz="4800" b="1" dirty="0">
                <a:latin typeface="Trebuchet MS" panose="020B0603020202020204" pitchFamily="34" charset="0"/>
              </a:rPr>
              <a:t> </a:t>
            </a:r>
            <a:r>
              <a:rPr lang="de-DE" sz="2400" b="1" dirty="0">
                <a:latin typeface="Trebuchet MS" panose="020B0603020202020204" pitchFamily="34" charset="0"/>
              </a:rPr>
              <a:t>in 5 Tagen (Mittagessen)</a:t>
            </a:r>
          </a:p>
        </p:txBody>
      </p:sp>
      <p:sp>
        <p:nvSpPr>
          <p:cNvPr id="37" name="Textfeld 36"/>
          <p:cNvSpPr txBox="1"/>
          <p:nvPr/>
        </p:nvSpPr>
        <p:spPr>
          <a:xfrm>
            <a:off x="5853052" y="5161208"/>
            <a:ext cx="5697218" cy="707886"/>
          </a:xfrm>
          <a:prstGeom prst="rect">
            <a:avLst/>
          </a:prstGeom>
          <a:noFill/>
        </p:spPr>
        <p:txBody>
          <a:bodyPr wrap="square" rtlCol="0">
            <a:spAutoFit/>
          </a:bodyPr>
          <a:lstStyle/>
          <a:p>
            <a:pPr algn="ctr"/>
            <a:r>
              <a:rPr lang="de-DE" sz="4000" b="1" u="sng" dirty="0">
                <a:latin typeface="Trebuchet MS" panose="020B0603020202020204" pitchFamily="34" charset="0"/>
              </a:rPr>
              <a:t>172.784,43€</a:t>
            </a:r>
            <a:r>
              <a:rPr lang="de-DE" sz="4000" b="1" dirty="0">
                <a:latin typeface="Trebuchet MS" panose="020B0603020202020204" pitchFamily="34" charset="0"/>
              </a:rPr>
              <a:t> </a:t>
            </a:r>
            <a:r>
              <a:rPr lang="de-DE" sz="3200" b="1" dirty="0">
                <a:latin typeface="Trebuchet MS" panose="020B0603020202020204" pitchFamily="34" charset="0"/>
              </a:rPr>
              <a:t>im Jahr </a:t>
            </a:r>
            <a:endParaRPr lang="de-DE" sz="4000" b="1" dirty="0">
              <a:latin typeface="Trebuchet MS" panose="020B0603020202020204" pitchFamily="34" charset="0"/>
            </a:endParaRPr>
          </a:p>
        </p:txBody>
      </p:sp>
      <p:sp>
        <p:nvSpPr>
          <p:cNvPr id="38" name="Textfeld 37"/>
          <p:cNvSpPr txBox="1"/>
          <p:nvPr/>
        </p:nvSpPr>
        <p:spPr>
          <a:xfrm>
            <a:off x="5091401" y="3454408"/>
            <a:ext cx="1011537" cy="830997"/>
          </a:xfrm>
          <a:prstGeom prst="rect">
            <a:avLst/>
          </a:prstGeom>
          <a:noFill/>
        </p:spPr>
        <p:txBody>
          <a:bodyPr wrap="square" rtlCol="0">
            <a:spAutoFit/>
          </a:bodyPr>
          <a:lstStyle/>
          <a:p>
            <a:r>
              <a:rPr lang="de-DE" sz="4800" dirty="0">
                <a:latin typeface="Trebuchet MS" panose="020B0603020202020204" pitchFamily="34" charset="0"/>
              </a:rPr>
              <a:t>=</a:t>
            </a:r>
          </a:p>
        </p:txBody>
      </p:sp>
      <p:grpSp>
        <p:nvGrpSpPr>
          <p:cNvPr id="39" name="Gruppieren 38"/>
          <p:cNvGrpSpPr/>
          <p:nvPr/>
        </p:nvGrpSpPr>
        <p:grpSpPr>
          <a:xfrm>
            <a:off x="1200786" y="1910293"/>
            <a:ext cx="3286125" cy="4067175"/>
            <a:chOff x="0" y="0"/>
            <a:chExt cx="3286125" cy="4067175"/>
          </a:xfrm>
        </p:grpSpPr>
        <p:pic>
          <p:nvPicPr>
            <p:cNvPr id="40" name="Grafik 39" descr="https://s14-eu5.ixquick.com/cgi-bin/serveimage?url=http:%2F%2Fcfile1.uf.tistory.com%2Fimage%2F226D654B56A6C21F24E2F0&amp;sp=29b25f2514475a44801bc069f0c4e9d0"/>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0556" b="87778" l="4530" r="98258"/>
                      </a14:imgEffect>
                    </a14:imgLayer>
                  </a14:imgProps>
                </a:ext>
                <a:ext uri="{28A0092B-C50C-407E-A947-70E740481C1C}">
                  <a14:useLocalDpi xmlns:a14="http://schemas.microsoft.com/office/drawing/2010/main" val="0"/>
                </a:ext>
              </a:extLst>
            </a:blip>
            <a:srcRect l="9336" t="27567" r="5319" b="13028"/>
            <a:stretch/>
          </p:blipFill>
          <p:spPr bwMode="auto">
            <a:xfrm rot="12986114">
              <a:off x="1562100" y="2066925"/>
              <a:ext cx="1017270" cy="445135"/>
            </a:xfrm>
            <a:prstGeom prst="rect">
              <a:avLst/>
            </a:prstGeom>
            <a:noFill/>
            <a:ln>
              <a:noFill/>
            </a:ln>
            <a:extLst>
              <a:ext uri="{53640926-AAD7-44D8-BBD7-CCE9431645EC}">
                <a14:shadowObscured xmlns:a14="http://schemas.microsoft.com/office/drawing/2010/main"/>
              </a:ext>
            </a:extLst>
          </p:spPr>
        </p:pic>
        <p:pic>
          <p:nvPicPr>
            <p:cNvPr id="41" name="Grafik 40" descr="http://www.klausgossmann.de/sonstbilder/bildhp/gehlerrieb.jpg"/>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8571" b="81905" l="0" r="98645"/>
                      </a14:imgEffect>
                    </a14:imgLayer>
                  </a14:imgProps>
                </a:ext>
                <a:ext uri="{28A0092B-C50C-407E-A947-70E740481C1C}">
                  <a14:useLocalDpi xmlns:a14="http://schemas.microsoft.com/office/drawing/2010/main" val="0"/>
                </a:ext>
              </a:extLst>
            </a:blip>
            <a:srcRect l="-1" t="11194" r="3123" b="16044"/>
            <a:stretch/>
          </p:blipFill>
          <p:spPr bwMode="auto">
            <a:xfrm rot="274653">
              <a:off x="381000" y="647700"/>
              <a:ext cx="1486535" cy="318135"/>
            </a:xfrm>
            <a:prstGeom prst="rect">
              <a:avLst/>
            </a:prstGeom>
            <a:noFill/>
            <a:ln>
              <a:noFill/>
            </a:ln>
            <a:extLst>
              <a:ext uri="{53640926-AAD7-44D8-BBD7-CCE9431645EC}">
                <a14:shadowObscured xmlns:a14="http://schemas.microsoft.com/office/drawing/2010/main"/>
              </a:ext>
            </a:extLst>
          </p:spPr>
        </p:pic>
        <p:pic>
          <p:nvPicPr>
            <p:cNvPr id="42" name="Grafik 41" descr="http://www.marions-kochbuch.de/rezept/1266.jpg"/>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12519" b="82639" l="18105" r="82091"/>
                      </a14:imgEffect>
                    </a14:imgLayer>
                  </a14:imgProps>
                </a:ext>
                <a:ext uri="{28A0092B-C50C-407E-A947-70E740481C1C}">
                  <a14:useLocalDpi xmlns:a14="http://schemas.microsoft.com/office/drawing/2010/main" val="0"/>
                </a:ext>
              </a:extLst>
            </a:blip>
            <a:srcRect l="10107" t="3754" r="9910" b="8596"/>
            <a:stretch/>
          </p:blipFill>
          <p:spPr bwMode="auto">
            <a:xfrm flipH="1">
              <a:off x="1257300" y="1476375"/>
              <a:ext cx="998220" cy="666750"/>
            </a:xfrm>
            <a:prstGeom prst="rect">
              <a:avLst/>
            </a:prstGeom>
            <a:noFill/>
            <a:ln>
              <a:noFill/>
            </a:ln>
            <a:extLst>
              <a:ext uri="{53640926-AAD7-44D8-BBD7-CCE9431645EC}">
                <a14:shadowObscured xmlns:a14="http://schemas.microsoft.com/office/drawing/2010/main"/>
              </a:ext>
            </a:extLst>
          </p:spPr>
        </p:pic>
        <p:pic>
          <p:nvPicPr>
            <p:cNvPr id="43" name="Grafik 42" descr="http://thumbs.dreamstime.com/z/geschnittene-karotten-11493657.jpg"/>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6667" b="85000" l="2711" r="93976"/>
                      </a14:imgEffect>
                    </a14:imgLayer>
                  </a14:imgProps>
                </a:ext>
                <a:ext uri="{28A0092B-C50C-407E-A947-70E740481C1C}">
                  <a14:useLocalDpi xmlns:a14="http://schemas.microsoft.com/office/drawing/2010/main" val="0"/>
                </a:ext>
              </a:extLst>
            </a:blip>
            <a:srcRect l="5523" t="5716" r="6811" b="16169"/>
            <a:stretch/>
          </p:blipFill>
          <p:spPr bwMode="auto">
            <a:xfrm rot="3600842">
              <a:off x="376237" y="1690688"/>
              <a:ext cx="1209675" cy="781050"/>
            </a:xfrm>
            <a:prstGeom prst="rect">
              <a:avLst/>
            </a:prstGeom>
            <a:noFill/>
            <a:ln>
              <a:noFill/>
            </a:ln>
            <a:extLst>
              <a:ext uri="{53640926-AAD7-44D8-BBD7-CCE9431645EC}">
                <a14:shadowObscured xmlns:a14="http://schemas.microsoft.com/office/drawing/2010/main"/>
              </a:ext>
            </a:extLst>
          </p:spPr>
        </p:pic>
        <p:pic>
          <p:nvPicPr>
            <p:cNvPr id="44" name="Grafik 43" descr="http://cookdiary.net/wp-content/uploads/images/Bratwurst_13689.jpg"/>
            <p:cNvPicPr>
              <a:picLocks noChangeAspect="1"/>
            </p:cNvPicPr>
            <p:nvPr/>
          </p:nvPicPr>
          <p:blipFill rotWithShape="1">
            <a:blip r:embed="rId11">
              <a:extLst>
                <a:ext uri="{BEBA8EAE-BF5A-486C-A8C5-ECC9F3942E4B}">
                  <a14:imgProps xmlns:a14="http://schemas.microsoft.com/office/drawing/2010/main">
                    <a14:imgLayer r:embed="rId12">
                      <a14:imgEffect>
                        <a14:backgroundRemoval t="11446" b="96988" l="0" r="97000"/>
                      </a14:imgEffect>
                    </a14:imgLayer>
                  </a14:imgProps>
                </a:ext>
                <a:ext uri="{28A0092B-C50C-407E-A947-70E740481C1C}">
                  <a14:useLocalDpi xmlns:a14="http://schemas.microsoft.com/office/drawing/2010/main" val="0"/>
                </a:ext>
              </a:extLst>
            </a:blip>
            <a:srcRect l="3735" t="11243" r="3607" b="24640"/>
            <a:stretch/>
          </p:blipFill>
          <p:spPr bwMode="auto">
            <a:xfrm rot="10800000">
              <a:off x="885825" y="3467100"/>
              <a:ext cx="1417955" cy="542925"/>
            </a:xfrm>
            <a:prstGeom prst="rect">
              <a:avLst/>
            </a:prstGeom>
            <a:noFill/>
            <a:ln>
              <a:noFill/>
            </a:ln>
            <a:extLst>
              <a:ext uri="{53640926-AAD7-44D8-BBD7-CCE9431645EC}">
                <a14:shadowObscured xmlns:a14="http://schemas.microsoft.com/office/drawing/2010/main"/>
              </a:ext>
            </a:extLst>
          </p:spPr>
        </p:pic>
        <p:cxnSp>
          <p:nvCxnSpPr>
            <p:cNvPr id="45" name="Gerader Verbinder 44"/>
            <p:cNvCxnSpPr/>
            <p:nvPr/>
          </p:nvCxnSpPr>
          <p:spPr>
            <a:xfrm flipH="1">
              <a:off x="2486025" y="762000"/>
              <a:ext cx="352425" cy="3295650"/>
            </a:xfrm>
            <a:prstGeom prst="line">
              <a:avLst/>
            </a:prstGeom>
            <a:ln w="76200">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46" name="Gerader Verbinder 45"/>
            <p:cNvCxnSpPr/>
            <p:nvPr/>
          </p:nvCxnSpPr>
          <p:spPr>
            <a:xfrm>
              <a:off x="238125" y="666750"/>
              <a:ext cx="514350" cy="3390900"/>
            </a:xfrm>
            <a:prstGeom prst="line">
              <a:avLst/>
            </a:prstGeom>
            <a:ln w="76200">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47" name="Gerader Verbinder 46"/>
            <p:cNvCxnSpPr/>
            <p:nvPr/>
          </p:nvCxnSpPr>
          <p:spPr>
            <a:xfrm>
              <a:off x="723900" y="4038600"/>
              <a:ext cx="1800225" cy="28575"/>
            </a:xfrm>
            <a:prstGeom prst="line">
              <a:avLst/>
            </a:prstGeom>
            <a:ln w="76200">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48" name="Gerader Verbinder 47"/>
            <p:cNvCxnSpPr/>
            <p:nvPr/>
          </p:nvCxnSpPr>
          <p:spPr>
            <a:xfrm flipH="1" flipV="1">
              <a:off x="0" y="0"/>
              <a:ext cx="3286125" cy="857250"/>
            </a:xfrm>
            <a:prstGeom prst="line">
              <a:avLst/>
            </a:prstGeom>
            <a:ln w="76200">
              <a:solidFill>
                <a:srgbClr val="663300"/>
              </a:solidFill>
            </a:ln>
          </p:spPr>
          <p:style>
            <a:lnRef idx="1">
              <a:schemeClr val="accent1"/>
            </a:lnRef>
            <a:fillRef idx="0">
              <a:schemeClr val="accent1"/>
            </a:fillRef>
            <a:effectRef idx="0">
              <a:schemeClr val="accent1"/>
            </a:effectRef>
            <a:fontRef idx="minor">
              <a:schemeClr val="tx1"/>
            </a:fontRef>
          </p:style>
        </p:cxnSp>
        <p:sp>
          <p:nvSpPr>
            <p:cNvPr id="49" name="Bogen 48"/>
            <p:cNvSpPr/>
            <p:nvPr/>
          </p:nvSpPr>
          <p:spPr>
            <a:xfrm>
              <a:off x="1209675" y="76200"/>
              <a:ext cx="816610" cy="600075"/>
            </a:xfrm>
            <a:prstGeom prst="arc">
              <a:avLst>
                <a:gd name="adj1" fmla="val 12425454"/>
                <a:gd name="adj2" fmla="val 63074"/>
              </a:avLst>
            </a:prstGeom>
            <a:ln w="76200">
              <a:solidFill>
                <a:srgbClr val="66330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pic>
          <p:nvPicPr>
            <p:cNvPr id="50" name="Grafik 49" descr="https://s14-eu5.ixquick.com/cgi-bin/serveimage?url=http:%2F%2Fwww.kochbuchfotos.de%2Ffotos%2Fschlangengurke-080325-xl.jpg&amp;sp=ce371e34860f4ae1b1ccd63ec52eef85"/>
            <p:cNvPicPr>
              <a:picLocks noChangeAspect="1"/>
            </p:cNvPicPr>
            <p:nvPr/>
          </p:nvPicPr>
          <p:blipFill rotWithShape="1">
            <a:blip r:embed="rId13" cstate="print">
              <a:extLst>
                <a:ext uri="{BEBA8EAE-BF5A-486C-A8C5-ECC9F3942E4B}">
                  <a14:imgProps xmlns:a14="http://schemas.microsoft.com/office/drawing/2010/main">
                    <a14:imgLayer r:embed="rId14">
                      <a14:imgEffect>
                        <a14:backgroundRemoval t="31120" b="71784" l="2331" r="98601"/>
                      </a14:imgEffect>
                    </a14:imgLayer>
                  </a14:imgProps>
                </a:ext>
                <a:ext uri="{28A0092B-C50C-407E-A947-70E740481C1C}">
                  <a14:useLocalDpi xmlns:a14="http://schemas.microsoft.com/office/drawing/2010/main" val="0"/>
                </a:ext>
              </a:extLst>
            </a:blip>
            <a:srcRect l="4893" t="27756" r="3910" b="27807"/>
            <a:stretch/>
          </p:blipFill>
          <p:spPr bwMode="auto">
            <a:xfrm rot="4938136">
              <a:off x="28575" y="2733675"/>
              <a:ext cx="1629410" cy="445135"/>
            </a:xfrm>
            <a:prstGeom prst="rect">
              <a:avLst/>
            </a:prstGeom>
            <a:noFill/>
            <a:ln>
              <a:noFill/>
            </a:ln>
            <a:extLst>
              <a:ext uri="{53640926-AAD7-44D8-BBD7-CCE9431645EC}">
                <a14:shadowObscured xmlns:a14="http://schemas.microsoft.com/office/drawing/2010/main"/>
              </a:ext>
            </a:extLst>
          </p:spPr>
        </p:pic>
        <p:pic>
          <p:nvPicPr>
            <p:cNvPr id="51" name="Grafik 50" descr="https://pbs.twimg.com/profile_images/1266628666/Brotscheibe.jpg"/>
            <p:cNvPicPr>
              <a:picLocks noChangeAspect="1"/>
            </p:cNvPicPr>
            <p:nvPr/>
          </p:nvPicPr>
          <p:blipFill>
            <a:blip r:embed="rId15" cstate="print">
              <a:extLst>
                <a:ext uri="{BEBA8EAE-BF5A-486C-A8C5-ECC9F3942E4B}">
                  <a14:imgProps xmlns:a14="http://schemas.microsoft.com/office/drawing/2010/main">
                    <a14:imgLayer r:embed="rId16">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rot="3754519" flipH="1">
              <a:off x="1828800" y="1476375"/>
              <a:ext cx="933450" cy="485140"/>
            </a:xfrm>
            <a:prstGeom prst="rect">
              <a:avLst/>
            </a:prstGeom>
            <a:noFill/>
            <a:ln>
              <a:noFill/>
            </a:ln>
          </p:spPr>
        </p:pic>
        <p:pic>
          <p:nvPicPr>
            <p:cNvPr id="52" name="Grafik 51" descr="http://thumbs.dreamstime.com/t/scheibe-des-schinkens-11799905.jpg"/>
            <p:cNvPicPr>
              <a:picLocks noChangeAspect="1"/>
            </p:cNvPicPr>
            <p:nvPr/>
          </p:nvPicPr>
          <p:blipFill rotWithShape="1">
            <a:blip r:embed="rId17" cstate="print">
              <a:extLst>
                <a:ext uri="{BEBA8EAE-BF5A-486C-A8C5-ECC9F3942E4B}">
                  <a14:imgProps xmlns:a14="http://schemas.microsoft.com/office/drawing/2010/main">
                    <a14:imgLayer r:embed="rId18">
                      <a14:imgEffect>
                        <a14:backgroundRemoval t="1042" b="100000" l="5369" r="94631"/>
                      </a14:imgEffect>
                    </a14:imgLayer>
                  </a14:imgProps>
                </a:ext>
                <a:ext uri="{28A0092B-C50C-407E-A947-70E740481C1C}">
                  <a14:useLocalDpi xmlns:a14="http://schemas.microsoft.com/office/drawing/2010/main" val="0"/>
                </a:ext>
              </a:extLst>
            </a:blip>
            <a:srcRect l="6580" t="15352" r="6752" b="7314"/>
            <a:stretch/>
          </p:blipFill>
          <p:spPr bwMode="auto">
            <a:xfrm rot="16427680">
              <a:off x="2257425" y="1314450"/>
              <a:ext cx="537845" cy="306070"/>
            </a:xfrm>
            <a:prstGeom prst="rect">
              <a:avLst/>
            </a:prstGeom>
            <a:noFill/>
            <a:ln>
              <a:noFill/>
            </a:ln>
            <a:extLst>
              <a:ext uri="{53640926-AAD7-44D8-BBD7-CCE9431645EC}">
                <a14:shadowObscured xmlns:a14="http://schemas.microsoft.com/office/drawing/2010/main"/>
              </a:ext>
            </a:extLst>
          </p:spPr>
        </p:pic>
        <p:pic>
          <p:nvPicPr>
            <p:cNvPr id="53" name="Grafik 52" descr="http://previews.123rf.com/images/tobi/tobi0906/tobi090600043/5030637-Gekochte-Spaghetti-auf-wei-em-Hintergrund-Lizenzfreie-Bilder.jpg"/>
            <p:cNvPicPr>
              <a:picLocks noChangeAspect="1"/>
            </p:cNvPicPr>
            <p:nvPr/>
          </p:nvPicPr>
          <p:blipFill rotWithShape="1">
            <a:blip r:embed="rId19" cstate="print">
              <a:extLst>
                <a:ext uri="{BEBA8EAE-BF5A-486C-A8C5-ECC9F3942E4B}">
                  <a14:imgProps xmlns:a14="http://schemas.microsoft.com/office/drawing/2010/main">
                    <a14:imgLayer r:embed="rId20">
                      <a14:imgEffect>
                        <a14:backgroundRemoval t="0" b="89552" l="7965" r="85841"/>
                      </a14:imgEffect>
                    </a14:imgLayer>
                  </a14:imgProps>
                </a:ext>
                <a:ext uri="{28A0092B-C50C-407E-A947-70E740481C1C}">
                  <a14:useLocalDpi xmlns:a14="http://schemas.microsoft.com/office/drawing/2010/main" val="0"/>
                </a:ext>
              </a:extLst>
            </a:blip>
            <a:srcRect l="19104" t="13975" r="21318" b="14830"/>
            <a:stretch/>
          </p:blipFill>
          <p:spPr bwMode="auto">
            <a:xfrm>
              <a:off x="1962150" y="2867025"/>
              <a:ext cx="563245" cy="594995"/>
            </a:xfrm>
            <a:prstGeom prst="rect">
              <a:avLst/>
            </a:prstGeom>
            <a:noFill/>
            <a:ln>
              <a:noFill/>
            </a:ln>
            <a:extLst>
              <a:ext uri="{53640926-AAD7-44D8-BBD7-CCE9431645EC}">
                <a14:shadowObscured xmlns:a14="http://schemas.microsoft.com/office/drawing/2010/main"/>
              </a:ext>
            </a:extLst>
          </p:spPr>
        </p:pic>
        <p:pic>
          <p:nvPicPr>
            <p:cNvPr id="54" name="Grafik 53" descr="https://www.colourbox.de/preview/1762343-fresh-tomatoes-slices-isolated-on-white-background.jpg"/>
            <p:cNvPicPr>
              <a:picLocks noChangeAspect="1"/>
            </p:cNvPicPr>
            <p:nvPr/>
          </p:nvPicPr>
          <p:blipFill rotWithShape="1">
            <a:blip r:embed="rId21" cstate="print">
              <a:extLst>
                <a:ext uri="{BEBA8EAE-BF5A-486C-A8C5-ECC9F3942E4B}">
                  <a14:imgProps xmlns:a14="http://schemas.microsoft.com/office/drawing/2010/main">
                    <a14:imgLayer r:embed="rId22">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2228850" y="733425"/>
              <a:ext cx="485775" cy="460375"/>
            </a:xfrm>
            <a:prstGeom prst="rect">
              <a:avLst/>
            </a:prstGeom>
            <a:noFill/>
            <a:ln>
              <a:noFill/>
            </a:ln>
            <a:extLst>
              <a:ext uri="{53640926-AAD7-44D8-BBD7-CCE9431645EC}">
                <a14:shadowObscured xmlns:a14="http://schemas.microsoft.com/office/drawing/2010/main"/>
              </a:ext>
            </a:extLst>
          </p:spPr>
        </p:pic>
        <p:pic>
          <p:nvPicPr>
            <p:cNvPr id="55" name="Grafik 54" descr="https://www.colourbox.de/preview/1762343-fresh-tomatoes-slices-isolated-on-white-background.jpg"/>
            <p:cNvPicPr>
              <a:picLocks noChangeAspect="1"/>
            </p:cNvPicPr>
            <p:nvPr/>
          </p:nvPicPr>
          <p:blipFill rotWithShape="1">
            <a:blip r:embed="rId21" cstate="print">
              <a:extLst>
                <a:ext uri="{BEBA8EAE-BF5A-486C-A8C5-ECC9F3942E4B}">
                  <a14:imgProps xmlns:a14="http://schemas.microsoft.com/office/drawing/2010/main">
                    <a14:imgLayer r:embed="rId22">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1600200" y="2447925"/>
              <a:ext cx="485775" cy="460375"/>
            </a:xfrm>
            <a:prstGeom prst="rect">
              <a:avLst/>
            </a:prstGeom>
            <a:noFill/>
            <a:ln>
              <a:noFill/>
            </a:ln>
            <a:extLst>
              <a:ext uri="{53640926-AAD7-44D8-BBD7-CCE9431645EC}">
                <a14:shadowObscured xmlns:a14="http://schemas.microsoft.com/office/drawing/2010/main"/>
              </a:ext>
            </a:extLst>
          </p:spPr>
        </p:pic>
        <p:pic>
          <p:nvPicPr>
            <p:cNvPr id="56" name="Grafik 55" descr="https://www.colourbox.de/preview/1762343-fresh-tomatoes-slices-isolated-on-white-background.jpg"/>
            <p:cNvPicPr>
              <a:picLocks noChangeAspect="1"/>
            </p:cNvPicPr>
            <p:nvPr/>
          </p:nvPicPr>
          <p:blipFill rotWithShape="1">
            <a:blip r:embed="rId21" cstate="print">
              <a:extLst>
                <a:ext uri="{BEBA8EAE-BF5A-486C-A8C5-ECC9F3942E4B}">
                  <a14:imgProps xmlns:a14="http://schemas.microsoft.com/office/drawing/2010/main">
                    <a14:imgLayer r:embed="rId22">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1009650" y="2466975"/>
              <a:ext cx="485775" cy="460375"/>
            </a:xfrm>
            <a:prstGeom prst="rect">
              <a:avLst/>
            </a:prstGeom>
            <a:noFill/>
            <a:ln>
              <a:noFill/>
            </a:ln>
            <a:extLst>
              <a:ext uri="{53640926-AAD7-44D8-BBD7-CCE9431645EC}">
                <a14:shadowObscured xmlns:a14="http://schemas.microsoft.com/office/drawing/2010/main"/>
              </a:ext>
            </a:extLst>
          </p:spPr>
        </p:pic>
        <p:pic>
          <p:nvPicPr>
            <p:cNvPr id="57" name="Grafik 56"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2540902">
              <a:off x="485775" y="895350"/>
              <a:ext cx="358775" cy="465455"/>
            </a:xfrm>
            <a:prstGeom prst="rect">
              <a:avLst/>
            </a:prstGeom>
            <a:noFill/>
            <a:ln>
              <a:noFill/>
            </a:ln>
          </p:spPr>
        </p:pic>
        <p:pic>
          <p:nvPicPr>
            <p:cNvPr id="58" name="Grafik 57"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942975" y="790575"/>
              <a:ext cx="358775" cy="465455"/>
            </a:xfrm>
            <a:prstGeom prst="rect">
              <a:avLst/>
            </a:prstGeom>
            <a:noFill/>
            <a:ln>
              <a:noFill/>
            </a:ln>
          </p:spPr>
        </p:pic>
        <p:pic>
          <p:nvPicPr>
            <p:cNvPr id="59" name="Grafik 58"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1266825" y="2057400"/>
              <a:ext cx="358775" cy="465455"/>
            </a:xfrm>
            <a:prstGeom prst="rect">
              <a:avLst/>
            </a:prstGeom>
            <a:noFill/>
            <a:ln>
              <a:noFill/>
            </a:ln>
          </p:spPr>
        </p:pic>
        <p:pic>
          <p:nvPicPr>
            <p:cNvPr id="60" name="Grafik 59" descr="http://thumbs.dreamstime.com/z/geschnittene-karotten-11493657.jpg"/>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6667" b="85000" l="2711" r="93976"/>
                      </a14:imgEffect>
                    </a14:imgLayer>
                  </a14:imgProps>
                </a:ext>
                <a:ext uri="{28A0092B-C50C-407E-A947-70E740481C1C}">
                  <a14:useLocalDpi xmlns:a14="http://schemas.microsoft.com/office/drawing/2010/main" val="0"/>
                </a:ext>
              </a:extLst>
            </a:blip>
            <a:srcRect l="5523" t="5716" r="6811" b="16169"/>
            <a:stretch/>
          </p:blipFill>
          <p:spPr bwMode="auto">
            <a:xfrm rot="20444933">
              <a:off x="866775" y="895350"/>
              <a:ext cx="1209675" cy="781050"/>
            </a:xfrm>
            <a:prstGeom prst="rect">
              <a:avLst/>
            </a:prstGeom>
            <a:noFill/>
            <a:ln>
              <a:noFill/>
            </a:ln>
            <a:extLst>
              <a:ext uri="{53640926-AAD7-44D8-BBD7-CCE9431645EC}">
                <a14:shadowObscured xmlns:a14="http://schemas.microsoft.com/office/drawing/2010/main"/>
              </a:ext>
            </a:extLst>
          </p:spPr>
        </p:pic>
        <p:pic>
          <p:nvPicPr>
            <p:cNvPr id="61" name="Grafik 60"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4398745">
              <a:off x="1866900" y="581025"/>
              <a:ext cx="358775" cy="465455"/>
            </a:xfrm>
            <a:prstGeom prst="rect">
              <a:avLst/>
            </a:prstGeom>
            <a:noFill/>
            <a:ln>
              <a:noFill/>
            </a:ln>
          </p:spPr>
        </p:pic>
        <p:pic>
          <p:nvPicPr>
            <p:cNvPr id="62" name="Grafik 61"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7757391">
              <a:off x="1962150" y="895350"/>
              <a:ext cx="358775" cy="465455"/>
            </a:xfrm>
            <a:prstGeom prst="rect">
              <a:avLst/>
            </a:prstGeom>
            <a:noFill/>
            <a:ln>
              <a:noFill/>
            </a:ln>
          </p:spPr>
        </p:pic>
        <p:pic>
          <p:nvPicPr>
            <p:cNvPr id="63" name="Grafik 62"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1347788" y="2947987"/>
              <a:ext cx="358775" cy="465455"/>
            </a:xfrm>
            <a:prstGeom prst="rect">
              <a:avLst/>
            </a:prstGeom>
            <a:noFill/>
            <a:ln>
              <a:noFill/>
            </a:ln>
          </p:spPr>
        </p:pic>
      </p:grpSp>
      <p:sp>
        <p:nvSpPr>
          <p:cNvPr id="34" name="Textfeld 33"/>
          <p:cNvSpPr txBox="1"/>
          <p:nvPr/>
        </p:nvSpPr>
        <p:spPr>
          <a:xfrm>
            <a:off x="9263110" y="6010551"/>
            <a:ext cx="4745220" cy="307777"/>
          </a:xfrm>
          <a:prstGeom prst="rect">
            <a:avLst/>
          </a:prstGeom>
          <a:noFill/>
        </p:spPr>
        <p:txBody>
          <a:bodyPr wrap="square" rtlCol="0">
            <a:spAutoFit/>
          </a:bodyPr>
          <a:lstStyle/>
          <a:p>
            <a:r>
              <a:rPr lang="de-DE" sz="1400" dirty="0">
                <a:latin typeface="Trebuchet MS" panose="020B0603020202020204" pitchFamily="34" charset="0"/>
              </a:rPr>
              <a:t>Quelle: </a:t>
            </a:r>
            <a:r>
              <a:rPr lang="de-DE" sz="1400" cap="small" dirty="0">
                <a:latin typeface="Trebuchet MS" panose="020B0603020202020204" pitchFamily="34" charset="0"/>
              </a:rPr>
              <a:t>Göbel et al.  2014</a:t>
            </a:r>
            <a:endParaRPr lang="de-DE" sz="1400" dirty="0">
              <a:latin typeface="Trebuchet MS" panose="020B0603020202020204" pitchFamily="34" charset="0"/>
            </a:endParaRPr>
          </a:p>
        </p:txBody>
      </p:sp>
    </p:spTree>
    <p:extLst>
      <p:ext uri="{BB962C8B-B14F-4D97-AF65-F5344CB8AC3E}">
        <p14:creationId xmlns:p14="http://schemas.microsoft.com/office/powerpoint/2010/main" val="1572913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7"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BEC79EF-973B-4C59-AB9B-59E821C61E5A}" type="datetime1">
              <a:rPr lang="de-DE" smtClean="0"/>
              <a:t>07.11.2016</a:t>
            </a:fld>
            <a:endParaRPr lang="de-DE"/>
          </a:p>
        </p:txBody>
      </p:sp>
      <p:sp>
        <p:nvSpPr>
          <p:cNvPr id="3" name="Foliennummernplatzhalter 2"/>
          <p:cNvSpPr>
            <a:spLocks noGrp="1"/>
          </p:cNvSpPr>
          <p:nvPr>
            <p:ph type="sldNum" sz="quarter" idx="12"/>
          </p:nvPr>
        </p:nvSpPr>
        <p:spPr/>
        <p:txBody>
          <a:bodyPr>
            <a:normAutofit/>
          </a:bodyPr>
          <a:lstStyle/>
          <a:p>
            <a:fld id="{0547A2CF-BF74-4FCD-B4C9-923897FA6AAA}" type="slidenum">
              <a:rPr lang="de-DE" smtClean="0"/>
              <a:t>17</a:t>
            </a:fld>
            <a:endParaRPr lang="de-DE"/>
          </a:p>
        </p:txBody>
      </p:sp>
      <p:grpSp>
        <p:nvGrpSpPr>
          <p:cNvPr id="13" name="Gruppieren 12"/>
          <p:cNvGrpSpPr/>
          <p:nvPr/>
        </p:nvGrpSpPr>
        <p:grpSpPr>
          <a:xfrm>
            <a:off x="4026751" y="1885066"/>
            <a:ext cx="3773794" cy="2338595"/>
            <a:chOff x="9788354" y="2589253"/>
            <a:chExt cx="2319337" cy="1347537"/>
          </a:xfrm>
        </p:grpSpPr>
        <p:grpSp>
          <p:nvGrpSpPr>
            <p:cNvPr id="14" name="Gruppieren 13"/>
            <p:cNvGrpSpPr/>
            <p:nvPr/>
          </p:nvGrpSpPr>
          <p:grpSpPr>
            <a:xfrm>
              <a:off x="9788354" y="2589253"/>
              <a:ext cx="2319337" cy="1347537"/>
              <a:chOff x="9788354" y="2589253"/>
              <a:chExt cx="2319337" cy="1347537"/>
            </a:xfrm>
          </p:grpSpPr>
          <p:sp>
            <p:nvSpPr>
              <p:cNvPr id="16" name="Rechteck 15"/>
              <p:cNvSpPr/>
              <p:nvPr/>
            </p:nvSpPr>
            <p:spPr>
              <a:xfrm>
                <a:off x="9915682" y="2589253"/>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             </a:t>
                </a:r>
              </a:p>
            </p:txBody>
          </p:sp>
          <p:sp>
            <p:nvSpPr>
              <p:cNvPr id="17" name="Textfeld 16"/>
              <p:cNvSpPr txBox="1"/>
              <p:nvPr/>
            </p:nvSpPr>
            <p:spPr>
              <a:xfrm>
                <a:off x="9788354" y="2881728"/>
                <a:ext cx="2319337" cy="833526"/>
              </a:xfrm>
              <a:prstGeom prst="rect">
                <a:avLst/>
              </a:prstGeom>
              <a:noFill/>
            </p:spPr>
            <p:txBody>
              <a:bodyPr wrap="square" rtlCol="0">
                <a:spAutoFit/>
              </a:bodyPr>
              <a:lstStyle/>
              <a:p>
                <a:pPr algn="ctr"/>
                <a:r>
                  <a:rPr lang="de-DE" sz="4400" b="1" dirty="0">
                    <a:latin typeface="Trebuchet MS" panose="020B0603020202020204" pitchFamily="34" charset="0"/>
                  </a:rPr>
                  <a:t>Es geht auch anders!</a:t>
                </a:r>
              </a:p>
            </p:txBody>
          </p:sp>
        </p:grpSp>
        <p:sp>
          <p:nvSpPr>
            <p:cNvPr id="15" name="Rechteck 14"/>
            <p:cNvSpPr/>
            <p:nvPr/>
          </p:nvSpPr>
          <p:spPr>
            <a:xfrm>
              <a:off x="10033623" y="2589253"/>
              <a:ext cx="1828800" cy="1299411"/>
            </a:xfrm>
            <a:prstGeom prst="rect">
              <a:avLst/>
            </a:prstGeom>
            <a:blipFill dpi="0" rotWithShape="1">
              <a:blip r:embed="rId3">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345573868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Gerade Verbindung mit Pfeil 2"/>
          <p:cNvCxnSpPr/>
          <p:nvPr/>
        </p:nvCxnSpPr>
        <p:spPr>
          <a:xfrm>
            <a:off x="5384586" y="3771230"/>
            <a:ext cx="1855470" cy="654685"/>
          </a:xfrm>
          <a:prstGeom prst="straightConnector1">
            <a:avLst/>
          </a:prstGeom>
          <a:ln w="76200">
            <a:solidFill>
              <a:schemeClr val="bg2">
                <a:lumMod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Textfeld 4"/>
          <p:cNvSpPr txBox="1"/>
          <p:nvPr/>
        </p:nvSpPr>
        <p:spPr>
          <a:xfrm>
            <a:off x="4671829" y="4873163"/>
            <a:ext cx="4066992" cy="954107"/>
          </a:xfrm>
          <a:prstGeom prst="rect">
            <a:avLst/>
          </a:prstGeom>
          <a:noFill/>
        </p:spPr>
        <p:txBody>
          <a:bodyPr wrap="square" rtlCol="0">
            <a:spAutoFit/>
          </a:bodyPr>
          <a:lstStyle/>
          <a:p>
            <a:r>
              <a:rPr lang="de-DE" sz="3600" dirty="0">
                <a:latin typeface="Trebuchet MS" panose="020B0603020202020204" pitchFamily="34" charset="0"/>
              </a:rPr>
              <a:t>- 18 % </a:t>
            </a:r>
            <a:r>
              <a:rPr lang="de-DE" sz="2000" dirty="0">
                <a:latin typeface="Trebuchet MS" panose="020B0603020202020204" pitchFamily="34" charset="0"/>
              </a:rPr>
              <a:t>weniger Abfall innerhalb eines Jahres</a:t>
            </a:r>
          </a:p>
        </p:txBody>
      </p:sp>
      <p:sp>
        <p:nvSpPr>
          <p:cNvPr id="8" name="Titel 7"/>
          <p:cNvSpPr>
            <a:spLocks noGrp="1"/>
          </p:cNvSpPr>
          <p:nvPr>
            <p:ph type="title"/>
          </p:nvPr>
        </p:nvSpPr>
        <p:spPr/>
        <p:txBody>
          <a:bodyPr/>
          <a:lstStyle/>
          <a:p>
            <a:r>
              <a:rPr lang="de-DE" dirty="0">
                <a:solidFill>
                  <a:schemeClr val="tx1"/>
                </a:solidFill>
                <a:latin typeface="Trebuchet MS" panose="020B0603020202020204" pitchFamily="34" charset="0"/>
              </a:rPr>
              <a:t>Es geht auch anders!</a:t>
            </a:r>
          </a:p>
        </p:txBody>
      </p:sp>
      <p:sp>
        <p:nvSpPr>
          <p:cNvPr id="6" name="Datumsplatzhalter 5"/>
          <p:cNvSpPr>
            <a:spLocks noGrp="1"/>
          </p:cNvSpPr>
          <p:nvPr>
            <p:ph type="dt" sz="half" idx="10"/>
          </p:nvPr>
        </p:nvSpPr>
        <p:spPr/>
        <p:txBody>
          <a:bodyPr/>
          <a:lstStyle/>
          <a:p>
            <a:fld id="{07272805-5989-4EED-B6B2-28387D726542}" type="datetime1">
              <a:rPr lang="de-DE" smtClean="0"/>
              <a:t>07.11.2016</a:t>
            </a:fld>
            <a:endParaRPr lang="de-DE"/>
          </a:p>
        </p:txBody>
      </p:sp>
      <p:sp>
        <p:nvSpPr>
          <p:cNvPr id="7" name="Foliennummernplatzhalter 6"/>
          <p:cNvSpPr>
            <a:spLocks noGrp="1"/>
          </p:cNvSpPr>
          <p:nvPr>
            <p:ph type="sldNum" sz="quarter" idx="12"/>
          </p:nvPr>
        </p:nvSpPr>
        <p:spPr>
          <a:xfrm>
            <a:off x="9982383" y="6411701"/>
            <a:ext cx="1312025" cy="365125"/>
          </a:xfrm>
        </p:spPr>
        <p:txBody>
          <a:bodyPr>
            <a:normAutofit/>
          </a:bodyPr>
          <a:lstStyle/>
          <a:p>
            <a:fld id="{0547A2CF-BF74-4FCD-B4C9-923897FA6AAA}" type="slidenum">
              <a:rPr lang="de-DE" smtClean="0"/>
              <a:t>18</a:t>
            </a:fld>
            <a:endParaRPr lang="de-DE"/>
          </a:p>
        </p:txBody>
      </p:sp>
      <p:grpSp>
        <p:nvGrpSpPr>
          <p:cNvPr id="9" name="Gruppieren 8"/>
          <p:cNvGrpSpPr/>
          <p:nvPr/>
        </p:nvGrpSpPr>
        <p:grpSpPr>
          <a:xfrm>
            <a:off x="8132685" y="3243062"/>
            <a:ext cx="2278642" cy="2274242"/>
            <a:chOff x="-40650" y="64705"/>
            <a:chExt cx="2506050" cy="2661332"/>
          </a:xfrm>
        </p:grpSpPr>
        <p:pic>
          <p:nvPicPr>
            <p:cNvPr id="10" name="Grafik 9" descr="C:\Users\Roora\Documents\Masterarbeit\Recherche\Recherche Teil 2 Schulung\Schulungseinheit\gekochte katroffel.jpg"/>
            <p:cNvPicPr>
              <a:picLocks noChangeAspect="1"/>
            </p:cNvPicPr>
            <p:nvPr/>
          </p:nvPicPr>
          <p:blipFill>
            <a:blip r:embed="rId3" cstate="print">
              <a:extLst>
                <a:ext uri="{BEBA8EAE-BF5A-486C-A8C5-ECC9F3942E4B}">
                  <a14:imgProps xmlns:a14="http://schemas.microsoft.com/office/drawing/2010/main">
                    <a14:imgLayer r:embed="rId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1389888" y="2172615"/>
              <a:ext cx="359410" cy="466090"/>
            </a:xfrm>
            <a:prstGeom prst="rect">
              <a:avLst/>
            </a:prstGeom>
            <a:noFill/>
            <a:ln>
              <a:noFill/>
            </a:ln>
          </p:spPr>
        </p:pic>
        <p:pic>
          <p:nvPicPr>
            <p:cNvPr id="13" name="Grafik 12" descr="https://s14-eu5.ixquick.com/cgi-bin/serveimage?url=http:%2F%2Fcfile1.uf.tistory.com%2Fimage%2F226D654B56A6C21F24E2F0&amp;sp=29b25f2514475a44801bc069f0c4e9d0"/>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32778" b="85000" l="6969" r="96516"/>
                      </a14:imgEffect>
                    </a14:imgLayer>
                  </a14:imgProps>
                </a:ext>
                <a:ext uri="{28A0092B-C50C-407E-A947-70E740481C1C}">
                  <a14:useLocalDpi xmlns:a14="http://schemas.microsoft.com/office/drawing/2010/main" val="0"/>
                </a:ext>
              </a:extLst>
            </a:blip>
            <a:srcRect l="9336" t="27567" r="5319" b="13028"/>
            <a:stretch/>
          </p:blipFill>
          <p:spPr bwMode="auto">
            <a:xfrm rot="19993159">
              <a:off x="380391" y="1192378"/>
              <a:ext cx="1017270" cy="445135"/>
            </a:xfrm>
            <a:prstGeom prst="rect">
              <a:avLst/>
            </a:prstGeom>
            <a:noFill/>
            <a:ln>
              <a:noFill/>
            </a:ln>
            <a:extLst>
              <a:ext uri="{53640926-AAD7-44D8-BBD7-CCE9431645EC}">
                <a14:shadowObscured xmlns:a14="http://schemas.microsoft.com/office/drawing/2010/main"/>
              </a:ext>
            </a:extLst>
          </p:spPr>
        </p:pic>
        <p:pic>
          <p:nvPicPr>
            <p:cNvPr id="14" name="Grafik 13" descr="http://thumbs.dreamstime.com/z/geschnittene-karotten-11493657.jpg"/>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11485" b="57639" l="8831" r="35304">
                          <a14:foregroundMark x1="12048" y1="55417" x2="12048" y2="55417"/>
                          <a14:foregroundMark x1="22590" y1="53750" x2="22590" y2="53750"/>
                          <a14:foregroundMark x1="33133" y1="53750" x2="33133" y2="53750"/>
                          <a14:foregroundMark x1="14157" y1="55417" x2="14157" y2="55417"/>
                          <a14:foregroundMark x1="17169" y1="56250" x2="17169" y2="56250"/>
                        </a14:backgroundRemoval>
                      </a14:imgEffect>
                    </a14:imgLayer>
                  </a14:imgProps>
                </a:ext>
                <a:ext uri="{28A0092B-C50C-407E-A947-70E740481C1C}">
                  <a14:useLocalDpi xmlns:a14="http://schemas.microsoft.com/office/drawing/2010/main" val="0"/>
                </a:ext>
              </a:extLst>
            </a:blip>
            <a:srcRect l="5522" t="5716" r="61387" b="36592"/>
            <a:stretch/>
          </p:blipFill>
          <p:spPr bwMode="auto">
            <a:xfrm rot="3600842">
              <a:off x="1426464" y="1660551"/>
              <a:ext cx="455930" cy="576580"/>
            </a:xfrm>
            <a:prstGeom prst="rect">
              <a:avLst/>
            </a:prstGeom>
            <a:noFill/>
            <a:ln>
              <a:noFill/>
            </a:ln>
            <a:extLst>
              <a:ext uri="{53640926-AAD7-44D8-BBD7-CCE9431645EC}">
                <a14:shadowObscured xmlns:a14="http://schemas.microsoft.com/office/drawing/2010/main"/>
              </a:ext>
            </a:extLst>
          </p:spPr>
        </p:pic>
        <p:pic>
          <p:nvPicPr>
            <p:cNvPr id="15" name="Grafik 14" descr="http://cookdiary.net/wp-content/uploads/images/Bratwurst_13689.jpg"/>
            <p:cNvPicPr>
              <a:picLocks noChangeAspect="1"/>
            </p:cNvPicPr>
            <p:nvPr/>
          </p:nvPicPr>
          <p:blipFill rotWithShape="1">
            <a:blip r:embed="rId9">
              <a:extLst>
                <a:ext uri="{BEBA8EAE-BF5A-486C-A8C5-ECC9F3942E4B}">
                  <a14:imgProps xmlns:a14="http://schemas.microsoft.com/office/drawing/2010/main">
                    <a14:imgLayer r:embed="rId10">
                      <a14:imgEffect>
                        <a14:backgroundRemoval t="19880" b="68675" l="53667" r="95000"/>
                      </a14:imgEffect>
                    </a14:imgLayer>
                  </a14:imgProps>
                </a:ext>
                <a:ext uri="{28A0092B-C50C-407E-A947-70E740481C1C}">
                  <a14:useLocalDpi xmlns:a14="http://schemas.microsoft.com/office/drawing/2010/main" val="0"/>
                </a:ext>
              </a:extLst>
            </a:blip>
            <a:srcRect l="49089" t="19118" r="3607" b="24639"/>
            <a:stretch/>
          </p:blipFill>
          <p:spPr bwMode="auto">
            <a:xfrm rot="10800000">
              <a:off x="519379" y="2194560"/>
              <a:ext cx="723900" cy="476250"/>
            </a:xfrm>
            <a:prstGeom prst="rect">
              <a:avLst/>
            </a:prstGeom>
            <a:noFill/>
            <a:ln>
              <a:noFill/>
            </a:ln>
            <a:extLst>
              <a:ext uri="{53640926-AAD7-44D8-BBD7-CCE9431645EC}">
                <a14:shadowObscured xmlns:a14="http://schemas.microsoft.com/office/drawing/2010/main"/>
              </a:ext>
            </a:extLst>
          </p:spPr>
        </p:pic>
        <p:cxnSp>
          <p:nvCxnSpPr>
            <p:cNvPr id="16" name="Gerader Verbinder 15"/>
            <p:cNvCxnSpPr/>
            <p:nvPr/>
          </p:nvCxnSpPr>
          <p:spPr>
            <a:xfrm flipH="1">
              <a:off x="1945580" y="609600"/>
              <a:ext cx="159445" cy="2081895"/>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7" name="Gerader Verbinder 16"/>
            <p:cNvCxnSpPr/>
            <p:nvPr/>
          </p:nvCxnSpPr>
          <p:spPr>
            <a:xfrm flipH="1">
              <a:off x="402336" y="2699309"/>
              <a:ext cx="1580083" cy="0"/>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8" name="Gerader Verbinder 17"/>
            <p:cNvCxnSpPr/>
            <p:nvPr/>
          </p:nvCxnSpPr>
          <p:spPr>
            <a:xfrm flipH="1" flipV="1">
              <a:off x="159403" y="598115"/>
              <a:ext cx="274602" cy="2127922"/>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19" name="Gerader Verbinder 18"/>
            <p:cNvCxnSpPr/>
            <p:nvPr/>
          </p:nvCxnSpPr>
          <p:spPr>
            <a:xfrm flipH="1" flipV="1">
              <a:off x="-40650" y="64705"/>
              <a:ext cx="2506050" cy="591923"/>
            </a:xfrm>
            <a:prstGeom prst="line">
              <a:avLst/>
            </a:prstGeom>
            <a:ln w="76200">
              <a:solidFill>
                <a:srgbClr val="92D050"/>
              </a:solidFill>
            </a:ln>
          </p:spPr>
          <p:style>
            <a:lnRef idx="1">
              <a:schemeClr val="accent1"/>
            </a:lnRef>
            <a:fillRef idx="0">
              <a:schemeClr val="accent1"/>
            </a:fillRef>
            <a:effectRef idx="0">
              <a:schemeClr val="accent1"/>
            </a:effectRef>
            <a:fontRef idx="minor">
              <a:schemeClr val="tx1"/>
            </a:fontRef>
          </p:style>
        </p:cxnSp>
        <p:pic>
          <p:nvPicPr>
            <p:cNvPr id="20" name="Grafik 19" descr="https://www.colourbox.de/preview/1762343-fresh-tomatoes-slices-isolated-on-white-background.jpg"/>
            <p:cNvPicPr>
              <a:picLocks noChangeAspect="1"/>
            </p:cNvPicPr>
            <p:nvPr/>
          </p:nvPicPr>
          <p:blipFill rotWithShape="1">
            <a:blip r:embed="rId11" cstate="print">
              <a:extLst>
                <a:ext uri="{BEBA8EAE-BF5A-486C-A8C5-ECC9F3942E4B}">
                  <a14:imgProps xmlns:a14="http://schemas.microsoft.com/office/drawing/2010/main">
                    <a14:imgLayer r:embed="rId12">
                      <a14:imgEffect>
                        <a14:backgroundRemoval t="3879" b="35776" l="32630" r="48369">
                          <a14:foregroundMark x1="46065" y1="27802" x2="46065" y2="27802"/>
                          <a14:foregroundMark x1="47025" y1="6897" x2="47025" y2="6897"/>
                          <a14:foregroundMark x1="47025" y1="15948" x2="47025" y2="15948"/>
                        </a14:backgroundRemoval>
                      </a14:imgEffect>
                    </a14:imgLayer>
                  </a14:imgProps>
                </a:ext>
                <a:ext uri="{28A0092B-C50C-407E-A947-70E740481C1C}">
                  <a14:useLocalDpi xmlns:a14="http://schemas.microsoft.com/office/drawing/2010/main" val="0"/>
                </a:ext>
              </a:extLst>
            </a:blip>
            <a:srcRect l="33733" t="4658" r="51564" b="67626"/>
            <a:stretch/>
          </p:blipFill>
          <p:spPr bwMode="auto">
            <a:xfrm rot="3768947">
              <a:off x="694944" y="731520"/>
              <a:ext cx="318770" cy="534035"/>
            </a:xfrm>
            <a:prstGeom prst="rect">
              <a:avLst/>
            </a:prstGeom>
            <a:noFill/>
            <a:ln>
              <a:noFill/>
            </a:ln>
            <a:extLst>
              <a:ext uri="{53640926-AAD7-44D8-BBD7-CCE9431645EC}">
                <a14:shadowObscured xmlns:a14="http://schemas.microsoft.com/office/drawing/2010/main"/>
              </a:ext>
            </a:extLst>
          </p:spPr>
        </p:pic>
        <p:sp>
          <p:nvSpPr>
            <p:cNvPr id="21" name="Bogen 20"/>
            <p:cNvSpPr/>
            <p:nvPr/>
          </p:nvSpPr>
          <p:spPr>
            <a:xfrm rot="20953645">
              <a:off x="892256" y="102806"/>
              <a:ext cx="600075" cy="581025"/>
            </a:xfrm>
            <a:prstGeom prst="arc">
              <a:avLst>
                <a:gd name="adj1" fmla="val 13645165"/>
                <a:gd name="adj2" fmla="val 0"/>
              </a:avLst>
            </a:prstGeom>
            <a:ln w="76200">
              <a:solidFill>
                <a:srgbClr val="92D05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pic>
          <p:nvPicPr>
            <p:cNvPr id="22" name="Grafik 21" descr="https://s14-eu5.ixquick.com/cgi-bin/serveimage?url=http:%2F%2Fwww.kochbuchfotos.de%2Ffotos%2Fschlangengurke-080325-xl.jpg&amp;sp=ce371e34860f4ae1b1ccd63ec52eef85"/>
            <p:cNvPicPr>
              <a:picLocks noChangeAspect="1"/>
            </p:cNvPicPr>
            <p:nvPr/>
          </p:nvPicPr>
          <p:blipFill rotWithShape="1">
            <a:blip r:embed="rId13" cstate="print">
              <a:extLst>
                <a:ext uri="{BEBA8EAE-BF5A-486C-A8C5-ECC9F3942E4B}">
                  <a14:imgProps xmlns:a14="http://schemas.microsoft.com/office/drawing/2010/main">
                    <a14:imgLayer r:embed="rId14">
                      <a14:imgEffect>
                        <a14:backgroundRemoval t="27386" b="67635" l="3497" r="96737"/>
                      </a14:imgEffect>
                    </a14:imgLayer>
                  </a14:imgProps>
                </a:ext>
                <a:ext uri="{28A0092B-C50C-407E-A947-70E740481C1C}">
                  <a14:useLocalDpi xmlns:a14="http://schemas.microsoft.com/office/drawing/2010/main" val="0"/>
                </a:ext>
              </a:extLst>
            </a:blip>
            <a:srcRect l="4893" t="27756" r="49009" b="27777"/>
            <a:stretch/>
          </p:blipFill>
          <p:spPr bwMode="auto">
            <a:xfrm rot="5977246">
              <a:off x="1367943" y="1053389"/>
              <a:ext cx="823595" cy="445135"/>
            </a:xfrm>
            <a:prstGeom prst="rect">
              <a:avLst/>
            </a:prstGeom>
            <a:noFill/>
            <a:ln>
              <a:noFill/>
            </a:ln>
            <a:extLst>
              <a:ext uri="{53640926-AAD7-44D8-BBD7-CCE9431645EC}">
                <a14:shadowObscured xmlns:a14="http://schemas.microsoft.com/office/drawing/2010/main"/>
              </a:ext>
            </a:extLst>
          </p:spPr>
        </p:pic>
        <p:pic>
          <p:nvPicPr>
            <p:cNvPr id="23" name="Grafik 22" descr="https://pbs.twimg.com/profile_images/1266628666/Brotscheibe.jpg"/>
            <p:cNvPicPr>
              <a:picLocks noChangeAspect="1"/>
            </p:cNvPicPr>
            <p:nvPr/>
          </p:nvPicPr>
          <p:blipFill rotWithShape="1">
            <a:blip r:embed="rId15" cstate="print">
              <a:extLst>
                <a:ext uri="{BEBA8EAE-BF5A-486C-A8C5-ECC9F3942E4B}">
                  <a14:imgProps xmlns:a14="http://schemas.microsoft.com/office/drawing/2010/main">
                    <a14:imgLayer r:embed="rId16">
                      <a14:imgEffect>
                        <a14:backgroundRemoval t="1724" b="96552" l="58482" r="100000">
                          <a14:foregroundMark x1="82143" y1="62069" x2="82143" y2="62069"/>
                          <a14:foregroundMark x1="82143" y1="62069" x2="82143" y2="62069"/>
                          <a14:foregroundMark x1="82143" y1="62069" x2="82143" y2="62069"/>
                          <a14:foregroundMark x1="77232" y1="54310" x2="77232" y2="54310"/>
                          <a14:foregroundMark x1="72321" y1="75000" x2="72321" y2="75000"/>
                          <a14:foregroundMark x1="82589" y1="71552" x2="82589" y2="71552"/>
                          <a14:foregroundMark x1="70982" y1="26724" x2="70982" y2="26724"/>
                          <a14:foregroundMark x1="92411" y1="47414" x2="92411" y2="47414"/>
                          <a14:foregroundMark x1="90625" y1="62931" x2="90625" y2="62931"/>
                          <a14:foregroundMark x1="92411" y1="74138" x2="92411" y2="74138"/>
                          <a14:foregroundMark x1="92411" y1="74138" x2="73214" y2="85345"/>
                          <a14:foregroundMark x1="83929" y1="47414" x2="65179" y2="34483"/>
                          <a14:foregroundMark x1="88393" y1="36207" x2="73661" y2="12931"/>
                          <a14:foregroundMark x1="93750" y1="79310" x2="78571" y2="94828"/>
                          <a14:foregroundMark x1="68750" y1="89655" x2="59821" y2="88793"/>
                        </a14:backgroundRemoval>
                      </a14:imgEffect>
                    </a14:imgLayer>
                  </a14:imgProps>
                </a:ext>
                <a:ext uri="{28A0092B-C50C-407E-A947-70E740481C1C}">
                  <a14:useLocalDpi xmlns:a14="http://schemas.microsoft.com/office/drawing/2010/main" val="0"/>
                </a:ext>
              </a:extLst>
            </a:blip>
            <a:srcRect l="62842" t="-56"/>
            <a:stretch/>
          </p:blipFill>
          <p:spPr bwMode="auto">
            <a:xfrm rot="3754519" flipH="1">
              <a:off x="555956" y="1704441"/>
              <a:ext cx="346075" cy="485140"/>
            </a:xfrm>
            <a:prstGeom prst="rect">
              <a:avLst/>
            </a:prstGeom>
            <a:noFill/>
            <a:ln>
              <a:noFill/>
            </a:ln>
            <a:extLst>
              <a:ext uri="{53640926-AAD7-44D8-BBD7-CCE9431645EC}">
                <a14:shadowObscured xmlns:a14="http://schemas.microsoft.com/office/drawing/2010/main"/>
              </a:ext>
            </a:extLst>
          </p:spPr>
        </p:pic>
        <p:pic>
          <p:nvPicPr>
            <p:cNvPr id="24" name="Grafik 23" descr="http://previews.123rf.com/images/tobi/tobi0906/tobi090600043/5030637-Gekochte-Spaghetti-auf-wei-em-Hintergrund-Lizenzfreie-Bilder.jpg"/>
            <p:cNvPicPr>
              <a:picLocks noChangeAspect="1"/>
            </p:cNvPicPr>
            <p:nvPr/>
          </p:nvPicPr>
          <p:blipFill rotWithShape="1">
            <a:blip r:embed="rId17" cstate="print">
              <a:extLst>
                <a:ext uri="{BEBA8EAE-BF5A-486C-A8C5-ECC9F3942E4B}">
                  <a14:imgProps xmlns:a14="http://schemas.microsoft.com/office/drawing/2010/main">
                    <a14:imgLayer r:embed="rId18">
                      <a14:imgEffect>
                        <a14:backgroundRemoval t="52239" b="90050" l="17181" r="81057">
                          <a14:foregroundMark x1="26872" y1="79104" x2="64317" y2="57711"/>
                          <a14:foregroundMark x1="32599" y1="56219" x2="81057" y2="77612"/>
                          <a14:foregroundMark x1="48018" y1="75124" x2="48018" y2="75124"/>
                          <a14:foregroundMark x1="31718" y1="58706" x2="31718" y2="58706"/>
                          <a14:foregroundMark x1="25110" y1="60697" x2="25110" y2="60697"/>
                          <a14:foregroundMark x1="22467" y1="81095" x2="22467" y2="81095"/>
                          <a14:foregroundMark x1="35683" y1="80597" x2="35683" y2="80597"/>
                          <a14:foregroundMark x1="50220" y1="78607" x2="50220" y2="78607"/>
                          <a14:foregroundMark x1="57709" y1="82090" x2="57709" y2="82090"/>
                          <a14:foregroundMark x1="71366" y1="80100" x2="71366" y2="80100"/>
                          <a14:foregroundMark x1="67841" y1="61194" x2="67841" y2="61194"/>
                          <a14:foregroundMark x1="73128" y1="55721" x2="73128" y2="55721"/>
                          <a14:foregroundMark x1="69163" y1="52736" x2="69163" y2="52736"/>
                          <a14:foregroundMark x1="25110" y1="55224" x2="25110" y2="55224"/>
                          <a14:foregroundMark x1="45374" y1="78607" x2="45374" y2="78607"/>
                          <a14:foregroundMark x1="77093" y1="83085" x2="77093" y2="83085"/>
                          <a14:foregroundMark x1="61674" y1="54726" x2="61674" y2="54726"/>
                        </a14:backgroundRemoval>
                      </a14:imgEffect>
                    </a14:imgLayer>
                  </a14:imgProps>
                </a:ext>
                <a:ext uri="{28A0092B-C50C-407E-A947-70E740481C1C}">
                  <a14:useLocalDpi xmlns:a14="http://schemas.microsoft.com/office/drawing/2010/main" val="0"/>
                </a:ext>
              </a:extLst>
            </a:blip>
            <a:srcRect l="19104" t="49598" r="21318" b="14830"/>
            <a:stretch/>
          </p:blipFill>
          <p:spPr bwMode="auto">
            <a:xfrm rot="19234750">
              <a:off x="929031" y="1667866"/>
              <a:ext cx="563245" cy="297180"/>
            </a:xfrm>
            <a:prstGeom prst="rect">
              <a:avLst/>
            </a:prstGeom>
            <a:noFill/>
            <a:ln>
              <a:noFill/>
            </a:ln>
            <a:extLst>
              <a:ext uri="{53640926-AAD7-44D8-BBD7-CCE9431645EC}">
                <a14:shadowObscured xmlns:a14="http://schemas.microsoft.com/office/drawing/2010/main"/>
              </a:ext>
            </a:extLst>
          </p:spPr>
        </p:pic>
      </p:grpSp>
      <p:grpSp>
        <p:nvGrpSpPr>
          <p:cNvPr id="25" name="Gruppieren 24"/>
          <p:cNvGrpSpPr/>
          <p:nvPr/>
        </p:nvGrpSpPr>
        <p:grpSpPr>
          <a:xfrm>
            <a:off x="1562471" y="2075621"/>
            <a:ext cx="2729461" cy="3472307"/>
            <a:chOff x="0" y="0"/>
            <a:chExt cx="3286125" cy="4067175"/>
          </a:xfrm>
        </p:grpSpPr>
        <p:pic>
          <p:nvPicPr>
            <p:cNvPr id="26" name="Grafik 25" descr="https://s14-eu5.ixquick.com/cgi-bin/serveimage?url=http:%2F%2Fcfile1.uf.tistory.com%2Fimage%2F226D654B56A6C21F24E2F0&amp;sp=29b25f2514475a44801bc069f0c4e9d0"/>
            <p:cNvPicPr>
              <a:picLocks noChangeAspect="1"/>
            </p:cNvPicPr>
            <p:nvPr/>
          </p:nvPicPr>
          <p:blipFill rotWithShape="1">
            <a:blip r:embed="rId19" cstate="print">
              <a:extLst>
                <a:ext uri="{BEBA8EAE-BF5A-486C-A8C5-ECC9F3942E4B}">
                  <a14:imgProps xmlns:a14="http://schemas.microsoft.com/office/drawing/2010/main">
                    <a14:imgLayer r:embed="rId20">
                      <a14:imgEffect>
                        <a14:backgroundRemoval t="20556" b="87778" l="4530" r="98258"/>
                      </a14:imgEffect>
                    </a14:imgLayer>
                  </a14:imgProps>
                </a:ext>
                <a:ext uri="{28A0092B-C50C-407E-A947-70E740481C1C}">
                  <a14:useLocalDpi xmlns:a14="http://schemas.microsoft.com/office/drawing/2010/main" val="0"/>
                </a:ext>
              </a:extLst>
            </a:blip>
            <a:srcRect l="9336" t="27567" r="5319" b="13028"/>
            <a:stretch/>
          </p:blipFill>
          <p:spPr bwMode="auto">
            <a:xfrm rot="12986114">
              <a:off x="1562100" y="2066925"/>
              <a:ext cx="1017270" cy="445135"/>
            </a:xfrm>
            <a:prstGeom prst="rect">
              <a:avLst/>
            </a:prstGeom>
            <a:noFill/>
            <a:ln>
              <a:noFill/>
            </a:ln>
            <a:extLst>
              <a:ext uri="{53640926-AAD7-44D8-BBD7-CCE9431645EC}">
                <a14:shadowObscured xmlns:a14="http://schemas.microsoft.com/office/drawing/2010/main"/>
              </a:ext>
            </a:extLst>
          </p:spPr>
        </p:pic>
        <p:pic>
          <p:nvPicPr>
            <p:cNvPr id="27" name="Grafik 26" descr="http://www.klausgossmann.de/sonstbilder/bildhp/gehlerrieb.jpg"/>
            <p:cNvPicPr>
              <a:picLocks noChangeAspect="1"/>
            </p:cNvPicPr>
            <p:nvPr/>
          </p:nvPicPr>
          <p:blipFill rotWithShape="1">
            <a:blip r:embed="rId21" cstate="print">
              <a:extLst>
                <a:ext uri="{BEBA8EAE-BF5A-486C-A8C5-ECC9F3942E4B}">
                  <a14:imgProps xmlns:a14="http://schemas.microsoft.com/office/drawing/2010/main">
                    <a14:imgLayer r:embed="rId22">
                      <a14:imgEffect>
                        <a14:backgroundRemoval t="8571" b="81905" l="0" r="98645"/>
                      </a14:imgEffect>
                    </a14:imgLayer>
                  </a14:imgProps>
                </a:ext>
                <a:ext uri="{28A0092B-C50C-407E-A947-70E740481C1C}">
                  <a14:useLocalDpi xmlns:a14="http://schemas.microsoft.com/office/drawing/2010/main" val="0"/>
                </a:ext>
              </a:extLst>
            </a:blip>
            <a:srcRect l="-1" t="11194" r="3123" b="16044"/>
            <a:stretch/>
          </p:blipFill>
          <p:spPr bwMode="auto">
            <a:xfrm rot="274653">
              <a:off x="381000" y="647700"/>
              <a:ext cx="1486535" cy="318135"/>
            </a:xfrm>
            <a:prstGeom prst="rect">
              <a:avLst/>
            </a:prstGeom>
            <a:noFill/>
            <a:ln>
              <a:noFill/>
            </a:ln>
            <a:extLst>
              <a:ext uri="{53640926-AAD7-44D8-BBD7-CCE9431645EC}">
                <a14:shadowObscured xmlns:a14="http://schemas.microsoft.com/office/drawing/2010/main"/>
              </a:ext>
            </a:extLst>
          </p:spPr>
        </p:pic>
        <p:pic>
          <p:nvPicPr>
            <p:cNvPr id="28" name="Grafik 27" descr="http://www.marions-kochbuch.de/rezept/1266.jpg"/>
            <p:cNvPicPr>
              <a:picLocks noChangeAspect="1"/>
            </p:cNvPicPr>
            <p:nvPr/>
          </p:nvPicPr>
          <p:blipFill rotWithShape="1">
            <a:blip r:embed="rId23" cstate="print">
              <a:extLst>
                <a:ext uri="{BEBA8EAE-BF5A-486C-A8C5-ECC9F3942E4B}">
                  <a14:imgProps xmlns:a14="http://schemas.microsoft.com/office/drawing/2010/main">
                    <a14:imgLayer r:embed="rId24">
                      <a14:imgEffect>
                        <a14:backgroundRemoval t="12519" b="82639" l="18105" r="82091"/>
                      </a14:imgEffect>
                    </a14:imgLayer>
                  </a14:imgProps>
                </a:ext>
                <a:ext uri="{28A0092B-C50C-407E-A947-70E740481C1C}">
                  <a14:useLocalDpi xmlns:a14="http://schemas.microsoft.com/office/drawing/2010/main" val="0"/>
                </a:ext>
              </a:extLst>
            </a:blip>
            <a:srcRect l="10107" t="3754" r="9910" b="8596"/>
            <a:stretch/>
          </p:blipFill>
          <p:spPr bwMode="auto">
            <a:xfrm flipH="1">
              <a:off x="1257300" y="1476375"/>
              <a:ext cx="998220" cy="666750"/>
            </a:xfrm>
            <a:prstGeom prst="rect">
              <a:avLst/>
            </a:prstGeom>
            <a:noFill/>
            <a:ln>
              <a:noFill/>
            </a:ln>
            <a:extLst>
              <a:ext uri="{53640926-AAD7-44D8-BBD7-CCE9431645EC}">
                <a14:shadowObscured xmlns:a14="http://schemas.microsoft.com/office/drawing/2010/main"/>
              </a:ext>
            </a:extLst>
          </p:spPr>
        </p:pic>
        <p:pic>
          <p:nvPicPr>
            <p:cNvPr id="29" name="Grafik 28" descr="http://thumbs.dreamstime.com/z/geschnittene-karotten-11493657.jpg"/>
            <p:cNvPicPr>
              <a:picLocks noChangeAspect="1"/>
            </p:cNvPicPr>
            <p:nvPr/>
          </p:nvPicPr>
          <p:blipFill rotWithShape="1">
            <a:blip r:embed="rId25" cstate="print">
              <a:extLst>
                <a:ext uri="{BEBA8EAE-BF5A-486C-A8C5-ECC9F3942E4B}">
                  <a14:imgProps xmlns:a14="http://schemas.microsoft.com/office/drawing/2010/main">
                    <a14:imgLayer r:embed="rId26">
                      <a14:imgEffect>
                        <a14:backgroundRemoval t="6667" b="85000" l="2711" r="93976"/>
                      </a14:imgEffect>
                    </a14:imgLayer>
                  </a14:imgProps>
                </a:ext>
                <a:ext uri="{28A0092B-C50C-407E-A947-70E740481C1C}">
                  <a14:useLocalDpi xmlns:a14="http://schemas.microsoft.com/office/drawing/2010/main" val="0"/>
                </a:ext>
              </a:extLst>
            </a:blip>
            <a:srcRect l="5523" t="5716" r="6811" b="16169"/>
            <a:stretch/>
          </p:blipFill>
          <p:spPr bwMode="auto">
            <a:xfrm rot="3600842">
              <a:off x="376237" y="1690688"/>
              <a:ext cx="1209675" cy="781050"/>
            </a:xfrm>
            <a:prstGeom prst="rect">
              <a:avLst/>
            </a:prstGeom>
            <a:noFill/>
            <a:ln>
              <a:noFill/>
            </a:ln>
            <a:extLst>
              <a:ext uri="{53640926-AAD7-44D8-BBD7-CCE9431645EC}">
                <a14:shadowObscured xmlns:a14="http://schemas.microsoft.com/office/drawing/2010/main"/>
              </a:ext>
            </a:extLst>
          </p:spPr>
        </p:pic>
        <p:pic>
          <p:nvPicPr>
            <p:cNvPr id="30" name="Grafik 29" descr="http://cookdiary.net/wp-content/uploads/images/Bratwurst_13689.jpg"/>
            <p:cNvPicPr>
              <a:picLocks noChangeAspect="1"/>
            </p:cNvPicPr>
            <p:nvPr/>
          </p:nvPicPr>
          <p:blipFill rotWithShape="1">
            <a:blip r:embed="rId27">
              <a:extLst>
                <a:ext uri="{BEBA8EAE-BF5A-486C-A8C5-ECC9F3942E4B}">
                  <a14:imgProps xmlns:a14="http://schemas.microsoft.com/office/drawing/2010/main">
                    <a14:imgLayer r:embed="rId10">
                      <a14:imgEffect>
                        <a14:backgroundRemoval t="11446" b="96988" l="0" r="97000"/>
                      </a14:imgEffect>
                    </a14:imgLayer>
                  </a14:imgProps>
                </a:ext>
                <a:ext uri="{28A0092B-C50C-407E-A947-70E740481C1C}">
                  <a14:useLocalDpi xmlns:a14="http://schemas.microsoft.com/office/drawing/2010/main" val="0"/>
                </a:ext>
              </a:extLst>
            </a:blip>
            <a:srcRect l="3735" t="11243" r="3607" b="24640"/>
            <a:stretch/>
          </p:blipFill>
          <p:spPr bwMode="auto">
            <a:xfrm rot="10800000">
              <a:off x="885825" y="3467100"/>
              <a:ext cx="1417955" cy="542925"/>
            </a:xfrm>
            <a:prstGeom prst="rect">
              <a:avLst/>
            </a:prstGeom>
            <a:noFill/>
            <a:ln>
              <a:noFill/>
            </a:ln>
            <a:extLst>
              <a:ext uri="{53640926-AAD7-44D8-BBD7-CCE9431645EC}">
                <a14:shadowObscured xmlns:a14="http://schemas.microsoft.com/office/drawing/2010/main"/>
              </a:ext>
            </a:extLst>
          </p:spPr>
        </p:pic>
        <p:cxnSp>
          <p:nvCxnSpPr>
            <p:cNvPr id="31" name="Gerader Verbinder 30"/>
            <p:cNvCxnSpPr/>
            <p:nvPr/>
          </p:nvCxnSpPr>
          <p:spPr>
            <a:xfrm flipH="1">
              <a:off x="2486025" y="762000"/>
              <a:ext cx="352425" cy="329565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Gerader Verbinder 31"/>
            <p:cNvCxnSpPr/>
            <p:nvPr/>
          </p:nvCxnSpPr>
          <p:spPr>
            <a:xfrm>
              <a:off x="238125" y="666750"/>
              <a:ext cx="514350" cy="339090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Gerader Verbinder 32"/>
            <p:cNvCxnSpPr/>
            <p:nvPr/>
          </p:nvCxnSpPr>
          <p:spPr>
            <a:xfrm>
              <a:off x="723900" y="4038600"/>
              <a:ext cx="1800225" cy="28575"/>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Gerader Verbinder 33"/>
            <p:cNvCxnSpPr/>
            <p:nvPr/>
          </p:nvCxnSpPr>
          <p:spPr>
            <a:xfrm flipH="1" flipV="1">
              <a:off x="0" y="0"/>
              <a:ext cx="3286125" cy="85725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Bogen 34"/>
            <p:cNvSpPr/>
            <p:nvPr/>
          </p:nvSpPr>
          <p:spPr>
            <a:xfrm>
              <a:off x="1209675" y="76200"/>
              <a:ext cx="816610" cy="600075"/>
            </a:xfrm>
            <a:prstGeom prst="arc">
              <a:avLst>
                <a:gd name="adj1" fmla="val 12425454"/>
                <a:gd name="adj2" fmla="val 63074"/>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pic>
          <p:nvPicPr>
            <p:cNvPr id="36" name="Grafik 35" descr="https://s14-eu5.ixquick.com/cgi-bin/serveimage?url=http:%2F%2Fwww.kochbuchfotos.de%2Ffotos%2Fschlangengurke-080325-xl.jpg&amp;sp=ce371e34860f4ae1b1ccd63ec52eef85"/>
            <p:cNvPicPr>
              <a:picLocks noChangeAspect="1"/>
            </p:cNvPicPr>
            <p:nvPr/>
          </p:nvPicPr>
          <p:blipFill rotWithShape="1">
            <a:blip r:embed="rId28" cstate="print">
              <a:extLst>
                <a:ext uri="{BEBA8EAE-BF5A-486C-A8C5-ECC9F3942E4B}">
                  <a14:imgProps xmlns:a14="http://schemas.microsoft.com/office/drawing/2010/main">
                    <a14:imgLayer r:embed="rId29">
                      <a14:imgEffect>
                        <a14:backgroundRemoval t="31120" b="71784" l="2331" r="98601"/>
                      </a14:imgEffect>
                    </a14:imgLayer>
                  </a14:imgProps>
                </a:ext>
                <a:ext uri="{28A0092B-C50C-407E-A947-70E740481C1C}">
                  <a14:useLocalDpi xmlns:a14="http://schemas.microsoft.com/office/drawing/2010/main" val="0"/>
                </a:ext>
              </a:extLst>
            </a:blip>
            <a:srcRect l="4893" t="27756" r="3910" b="27807"/>
            <a:stretch/>
          </p:blipFill>
          <p:spPr bwMode="auto">
            <a:xfrm rot="4938136">
              <a:off x="28575" y="2733675"/>
              <a:ext cx="1629410" cy="445135"/>
            </a:xfrm>
            <a:prstGeom prst="rect">
              <a:avLst/>
            </a:prstGeom>
            <a:noFill/>
            <a:ln>
              <a:noFill/>
            </a:ln>
            <a:extLst>
              <a:ext uri="{53640926-AAD7-44D8-BBD7-CCE9431645EC}">
                <a14:shadowObscured xmlns:a14="http://schemas.microsoft.com/office/drawing/2010/main"/>
              </a:ext>
            </a:extLst>
          </p:spPr>
        </p:pic>
        <p:pic>
          <p:nvPicPr>
            <p:cNvPr id="37" name="Grafik 36" descr="https://pbs.twimg.com/profile_images/1266628666/Brotscheibe.jpg"/>
            <p:cNvPicPr>
              <a:picLocks noChangeAspect="1"/>
            </p:cNvPicPr>
            <p:nvPr/>
          </p:nvPicPr>
          <p:blipFill>
            <a:blip r:embed="rId30" cstate="print">
              <a:extLst>
                <a:ext uri="{BEBA8EAE-BF5A-486C-A8C5-ECC9F3942E4B}">
                  <a14:imgProps xmlns:a14="http://schemas.microsoft.com/office/drawing/2010/main">
                    <a14:imgLayer r:embed="rId31">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rot="3754519" flipH="1">
              <a:off x="1828800" y="1476375"/>
              <a:ext cx="933450" cy="485140"/>
            </a:xfrm>
            <a:prstGeom prst="rect">
              <a:avLst/>
            </a:prstGeom>
            <a:noFill/>
            <a:ln>
              <a:noFill/>
            </a:ln>
          </p:spPr>
        </p:pic>
        <p:pic>
          <p:nvPicPr>
            <p:cNvPr id="38" name="Grafik 37" descr="http://thumbs.dreamstime.com/t/scheibe-des-schinkens-11799905.jpg"/>
            <p:cNvPicPr>
              <a:picLocks noChangeAspect="1"/>
            </p:cNvPicPr>
            <p:nvPr/>
          </p:nvPicPr>
          <p:blipFill rotWithShape="1">
            <a:blip r:embed="rId32" cstate="print">
              <a:extLst>
                <a:ext uri="{BEBA8EAE-BF5A-486C-A8C5-ECC9F3942E4B}">
                  <a14:imgProps xmlns:a14="http://schemas.microsoft.com/office/drawing/2010/main">
                    <a14:imgLayer r:embed="rId33">
                      <a14:imgEffect>
                        <a14:backgroundRemoval t="1042" b="100000" l="5369" r="94631"/>
                      </a14:imgEffect>
                    </a14:imgLayer>
                  </a14:imgProps>
                </a:ext>
                <a:ext uri="{28A0092B-C50C-407E-A947-70E740481C1C}">
                  <a14:useLocalDpi xmlns:a14="http://schemas.microsoft.com/office/drawing/2010/main" val="0"/>
                </a:ext>
              </a:extLst>
            </a:blip>
            <a:srcRect l="6580" t="15352" r="6752" b="7314"/>
            <a:stretch/>
          </p:blipFill>
          <p:spPr bwMode="auto">
            <a:xfrm rot="16427680">
              <a:off x="2257425" y="1314450"/>
              <a:ext cx="537845" cy="306070"/>
            </a:xfrm>
            <a:prstGeom prst="rect">
              <a:avLst/>
            </a:prstGeom>
            <a:noFill/>
            <a:ln>
              <a:noFill/>
            </a:ln>
            <a:extLst>
              <a:ext uri="{53640926-AAD7-44D8-BBD7-CCE9431645EC}">
                <a14:shadowObscured xmlns:a14="http://schemas.microsoft.com/office/drawing/2010/main"/>
              </a:ext>
            </a:extLst>
          </p:spPr>
        </p:pic>
        <p:pic>
          <p:nvPicPr>
            <p:cNvPr id="39" name="Grafik 38" descr="http://previews.123rf.com/images/tobi/tobi0906/tobi090600043/5030637-Gekochte-Spaghetti-auf-wei-em-Hintergrund-Lizenzfreie-Bilder.jpg"/>
            <p:cNvPicPr>
              <a:picLocks noChangeAspect="1"/>
            </p:cNvPicPr>
            <p:nvPr/>
          </p:nvPicPr>
          <p:blipFill rotWithShape="1">
            <a:blip r:embed="rId34" cstate="print">
              <a:extLst>
                <a:ext uri="{BEBA8EAE-BF5A-486C-A8C5-ECC9F3942E4B}">
                  <a14:imgProps xmlns:a14="http://schemas.microsoft.com/office/drawing/2010/main">
                    <a14:imgLayer r:embed="rId35">
                      <a14:imgEffect>
                        <a14:backgroundRemoval t="0" b="89552" l="7965" r="85841"/>
                      </a14:imgEffect>
                    </a14:imgLayer>
                  </a14:imgProps>
                </a:ext>
                <a:ext uri="{28A0092B-C50C-407E-A947-70E740481C1C}">
                  <a14:useLocalDpi xmlns:a14="http://schemas.microsoft.com/office/drawing/2010/main" val="0"/>
                </a:ext>
              </a:extLst>
            </a:blip>
            <a:srcRect l="19104" t="13975" r="21318" b="14830"/>
            <a:stretch/>
          </p:blipFill>
          <p:spPr bwMode="auto">
            <a:xfrm>
              <a:off x="1962150" y="2867025"/>
              <a:ext cx="563245" cy="594995"/>
            </a:xfrm>
            <a:prstGeom prst="rect">
              <a:avLst/>
            </a:prstGeom>
            <a:noFill/>
            <a:ln>
              <a:noFill/>
            </a:ln>
            <a:extLst>
              <a:ext uri="{53640926-AAD7-44D8-BBD7-CCE9431645EC}">
                <a14:shadowObscured xmlns:a14="http://schemas.microsoft.com/office/drawing/2010/main"/>
              </a:ext>
            </a:extLst>
          </p:spPr>
        </p:pic>
        <p:pic>
          <p:nvPicPr>
            <p:cNvPr id="40" name="Grafik 39" descr="https://www.colourbox.de/preview/1762343-fresh-tomatoes-slices-isolated-on-white-background.jpg"/>
            <p:cNvPicPr>
              <a:picLocks noChangeAspect="1"/>
            </p:cNvPicPr>
            <p:nvPr/>
          </p:nvPicPr>
          <p:blipFill rotWithShape="1">
            <a:blip r:embed="rId36" cstate="print">
              <a:extLst>
                <a:ext uri="{BEBA8EAE-BF5A-486C-A8C5-ECC9F3942E4B}">
                  <a14:imgProps xmlns:a14="http://schemas.microsoft.com/office/drawing/2010/main">
                    <a14:imgLayer r:embed="rId37">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2228850" y="733425"/>
              <a:ext cx="485775" cy="460375"/>
            </a:xfrm>
            <a:prstGeom prst="rect">
              <a:avLst/>
            </a:prstGeom>
            <a:noFill/>
            <a:ln>
              <a:noFill/>
            </a:ln>
            <a:extLst>
              <a:ext uri="{53640926-AAD7-44D8-BBD7-CCE9431645EC}">
                <a14:shadowObscured xmlns:a14="http://schemas.microsoft.com/office/drawing/2010/main"/>
              </a:ext>
            </a:extLst>
          </p:spPr>
        </p:pic>
        <p:pic>
          <p:nvPicPr>
            <p:cNvPr id="41" name="Grafik 40" descr="https://www.colourbox.de/preview/1762343-fresh-tomatoes-slices-isolated-on-white-background.jpg"/>
            <p:cNvPicPr>
              <a:picLocks noChangeAspect="1"/>
            </p:cNvPicPr>
            <p:nvPr/>
          </p:nvPicPr>
          <p:blipFill rotWithShape="1">
            <a:blip r:embed="rId36" cstate="print">
              <a:extLst>
                <a:ext uri="{BEBA8EAE-BF5A-486C-A8C5-ECC9F3942E4B}">
                  <a14:imgProps xmlns:a14="http://schemas.microsoft.com/office/drawing/2010/main">
                    <a14:imgLayer r:embed="rId37">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1600200" y="2447925"/>
              <a:ext cx="485775" cy="460375"/>
            </a:xfrm>
            <a:prstGeom prst="rect">
              <a:avLst/>
            </a:prstGeom>
            <a:noFill/>
            <a:ln>
              <a:noFill/>
            </a:ln>
            <a:extLst>
              <a:ext uri="{53640926-AAD7-44D8-BBD7-CCE9431645EC}">
                <a14:shadowObscured xmlns:a14="http://schemas.microsoft.com/office/drawing/2010/main"/>
              </a:ext>
            </a:extLst>
          </p:spPr>
        </p:pic>
        <p:pic>
          <p:nvPicPr>
            <p:cNvPr id="42" name="Grafik 41" descr="https://www.colourbox.de/preview/1762343-fresh-tomatoes-slices-isolated-on-white-background.jpg"/>
            <p:cNvPicPr>
              <a:picLocks noChangeAspect="1"/>
            </p:cNvPicPr>
            <p:nvPr/>
          </p:nvPicPr>
          <p:blipFill rotWithShape="1">
            <a:blip r:embed="rId36" cstate="print">
              <a:extLst>
                <a:ext uri="{BEBA8EAE-BF5A-486C-A8C5-ECC9F3942E4B}">
                  <a14:imgProps xmlns:a14="http://schemas.microsoft.com/office/drawing/2010/main">
                    <a14:imgLayer r:embed="rId37">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1009650" y="2466975"/>
              <a:ext cx="485775" cy="460375"/>
            </a:xfrm>
            <a:prstGeom prst="rect">
              <a:avLst/>
            </a:prstGeom>
            <a:noFill/>
            <a:ln>
              <a:noFill/>
            </a:ln>
            <a:extLst>
              <a:ext uri="{53640926-AAD7-44D8-BBD7-CCE9431645EC}">
                <a14:shadowObscured xmlns:a14="http://schemas.microsoft.com/office/drawing/2010/main"/>
              </a:ext>
            </a:extLst>
          </p:spPr>
        </p:pic>
        <p:pic>
          <p:nvPicPr>
            <p:cNvPr id="43" name="Grafik 42" descr="C:\Users\Roora\Documents\Masterarbeit\Recherche\Recherche Teil 2 Schulung\Schulungseinheit\gekochte katroffel.jpg"/>
            <p:cNvPicPr>
              <a:picLocks noChangeAspect="1"/>
            </p:cNvPicPr>
            <p:nvPr/>
          </p:nvPicPr>
          <p:blipFill>
            <a:blip r:embed="rId38" cstate="print">
              <a:extLst>
                <a:ext uri="{BEBA8EAE-BF5A-486C-A8C5-ECC9F3942E4B}">
                  <a14:imgProps xmlns:a14="http://schemas.microsoft.com/office/drawing/2010/main">
                    <a14:imgLayer r:embed="rId39">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2540902">
              <a:off x="485775" y="895350"/>
              <a:ext cx="358775" cy="465455"/>
            </a:xfrm>
            <a:prstGeom prst="rect">
              <a:avLst/>
            </a:prstGeom>
            <a:noFill/>
            <a:ln>
              <a:noFill/>
            </a:ln>
          </p:spPr>
        </p:pic>
        <p:pic>
          <p:nvPicPr>
            <p:cNvPr id="44" name="Grafik 43" descr="C:\Users\Roora\Documents\Masterarbeit\Recherche\Recherche Teil 2 Schulung\Schulungseinheit\gekochte katroffel.jpg"/>
            <p:cNvPicPr>
              <a:picLocks noChangeAspect="1"/>
            </p:cNvPicPr>
            <p:nvPr/>
          </p:nvPicPr>
          <p:blipFill>
            <a:blip r:embed="rId40" cstate="print">
              <a:extLst>
                <a:ext uri="{BEBA8EAE-BF5A-486C-A8C5-ECC9F3942E4B}">
                  <a14:imgProps xmlns:a14="http://schemas.microsoft.com/office/drawing/2010/main">
                    <a14:imgLayer r:embed="rId41">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942975" y="790575"/>
              <a:ext cx="358775" cy="465455"/>
            </a:xfrm>
            <a:prstGeom prst="rect">
              <a:avLst/>
            </a:prstGeom>
            <a:noFill/>
            <a:ln>
              <a:noFill/>
            </a:ln>
          </p:spPr>
        </p:pic>
        <p:pic>
          <p:nvPicPr>
            <p:cNvPr id="45" name="Grafik 44" descr="C:\Users\Roora\Documents\Masterarbeit\Recherche\Recherche Teil 2 Schulung\Schulungseinheit\gekochte katroffel.jpg"/>
            <p:cNvPicPr>
              <a:picLocks noChangeAspect="1"/>
            </p:cNvPicPr>
            <p:nvPr/>
          </p:nvPicPr>
          <p:blipFill>
            <a:blip r:embed="rId40" cstate="print">
              <a:extLst>
                <a:ext uri="{BEBA8EAE-BF5A-486C-A8C5-ECC9F3942E4B}">
                  <a14:imgProps xmlns:a14="http://schemas.microsoft.com/office/drawing/2010/main">
                    <a14:imgLayer r:embed="rId41">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1266825" y="2057400"/>
              <a:ext cx="358775" cy="465455"/>
            </a:xfrm>
            <a:prstGeom prst="rect">
              <a:avLst/>
            </a:prstGeom>
            <a:noFill/>
            <a:ln>
              <a:noFill/>
            </a:ln>
          </p:spPr>
        </p:pic>
        <p:pic>
          <p:nvPicPr>
            <p:cNvPr id="46" name="Grafik 45" descr="http://thumbs.dreamstime.com/z/geschnittene-karotten-11493657.jpg"/>
            <p:cNvPicPr>
              <a:picLocks noChangeAspect="1"/>
            </p:cNvPicPr>
            <p:nvPr/>
          </p:nvPicPr>
          <p:blipFill rotWithShape="1">
            <a:blip r:embed="rId42" cstate="print">
              <a:extLst>
                <a:ext uri="{BEBA8EAE-BF5A-486C-A8C5-ECC9F3942E4B}">
                  <a14:imgProps xmlns:a14="http://schemas.microsoft.com/office/drawing/2010/main">
                    <a14:imgLayer r:embed="rId43">
                      <a14:imgEffect>
                        <a14:backgroundRemoval t="6667" b="85000" l="2711" r="93976"/>
                      </a14:imgEffect>
                    </a14:imgLayer>
                  </a14:imgProps>
                </a:ext>
                <a:ext uri="{28A0092B-C50C-407E-A947-70E740481C1C}">
                  <a14:useLocalDpi xmlns:a14="http://schemas.microsoft.com/office/drawing/2010/main" val="0"/>
                </a:ext>
              </a:extLst>
            </a:blip>
            <a:srcRect l="5523" t="5716" r="6811" b="16169"/>
            <a:stretch/>
          </p:blipFill>
          <p:spPr bwMode="auto">
            <a:xfrm rot="20444933">
              <a:off x="866775" y="895350"/>
              <a:ext cx="1209675" cy="781050"/>
            </a:xfrm>
            <a:prstGeom prst="rect">
              <a:avLst/>
            </a:prstGeom>
            <a:noFill/>
            <a:ln>
              <a:noFill/>
            </a:ln>
            <a:extLst>
              <a:ext uri="{53640926-AAD7-44D8-BBD7-CCE9431645EC}">
                <a14:shadowObscured xmlns:a14="http://schemas.microsoft.com/office/drawing/2010/main"/>
              </a:ext>
            </a:extLst>
          </p:spPr>
        </p:pic>
        <p:pic>
          <p:nvPicPr>
            <p:cNvPr id="47" name="Grafik 46" descr="C:\Users\Roora\Documents\Masterarbeit\Recherche\Recherche Teil 2 Schulung\Schulungseinheit\gekochte katroffel.jpg"/>
            <p:cNvPicPr>
              <a:picLocks noChangeAspect="1"/>
            </p:cNvPicPr>
            <p:nvPr/>
          </p:nvPicPr>
          <p:blipFill>
            <a:blip r:embed="rId40" cstate="print">
              <a:extLst>
                <a:ext uri="{BEBA8EAE-BF5A-486C-A8C5-ECC9F3942E4B}">
                  <a14:imgProps xmlns:a14="http://schemas.microsoft.com/office/drawing/2010/main">
                    <a14:imgLayer r:embed="rId41">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4398745">
              <a:off x="1866900" y="581025"/>
              <a:ext cx="358775" cy="465455"/>
            </a:xfrm>
            <a:prstGeom prst="rect">
              <a:avLst/>
            </a:prstGeom>
            <a:noFill/>
            <a:ln>
              <a:noFill/>
            </a:ln>
          </p:spPr>
        </p:pic>
        <p:pic>
          <p:nvPicPr>
            <p:cNvPr id="48" name="Grafik 47" descr="C:\Users\Roora\Documents\Masterarbeit\Recherche\Recherche Teil 2 Schulung\Schulungseinheit\gekochte katroffel.jpg"/>
            <p:cNvPicPr>
              <a:picLocks noChangeAspect="1"/>
            </p:cNvPicPr>
            <p:nvPr/>
          </p:nvPicPr>
          <p:blipFill>
            <a:blip r:embed="rId40" cstate="print">
              <a:extLst>
                <a:ext uri="{BEBA8EAE-BF5A-486C-A8C5-ECC9F3942E4B}">
                  <a14:imgProps xmlns:a14="http://schemas.microsoft.com/office/drawing/2010/main">
                    <a14:imgLayer r:embed="rId41">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7757391">
              <a:off x="1962150" y="895350"/>
              <a:ext cx="358775" cy="465455"/>
            </a:xfrm>
            <a:prstGeom prst="rect">
              <a:avLst/>
            </a:prstGeom>
            <a:noFill/>
            <a:ln>
              <a:noFill/>
            </a:ln>
          </p:spPr>
        </p:pic>
        <p:pic>
          <p:nvPicPr>
            <p:cNvPr id="49" name="Grafik 48" descr="C:\Users\Roora\Documents\Masterarbeit\Recherche\Recherche Teil 2 Schulung\Schulungseinheit\gekochte katroffel.jpg"/>
            <p:cNvPicPr>
              <a:picLocks noChangeAspect="1"/>
            </p:cNvPicPr>
            <p:nvPr/>
          </p:nvPicPr>
          <p:blipFill>
            <a:blip r:embed="rId40" cstate="print">
              <a:extLst>
                <a:ext uri="{BEBA8EAE-BF5A-486C-A8C5-ECC9F3942E4B}">
                  <a14:imgProps xmlns:a14="http://schemas.microsoft.com/office/drawing/2010/main">
                    <a14:imgLayer r:embed="rId41">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1347788" y="2947987"/>
              <a:ext cx="358775" cy="465455"/>
            </a:xfrm>
            <a:prstGeom prst="rect">
              <a:avLst/>
            </a:prstGeom>
            <a:noFill/>
            <a:ln>
              <a:noFill/>
            </a:ln>
          </p:spPr>
        </p:pic>
      </p:grpSp>
      <p:sp>
        <p:nvSpPr>
          <p:cNvPr id="50" name="Textfeld 49"/>
          <p:cNvSpPr txBox="1"/>
          <p:nvPr/>
        </p:nvSpPr>
        <p:spPr>
          <a:xfrm>
            <a:off x="9673946" y="5981532"/>
            <a:ext cx="4745220" cy="307777"/>
          </a:xfrm>
          <a:prstGeom prst="rect">
            <a:avLst/>
          </a:prstGeom>
          <a:noFill/>
        </p:spPr>
        <p:txBody>
          <a:bodyPr wrap="square" rtlCol="0">
            <a:spAutoFit/>
          </a:bodyPr>
          <a:lstStyle/>
          <a:p>
            <a:r>
              <a:rPr lang="de-DE" sz="1400" dirty="0">
                <a:latin typeface="Trebuchet MS" panose="020B0603020202020204" pitchFamily="34" charset="0"/>
              </a:rPr>
              <a:t>Quelle: </a:t>
            </a:r>
            <a:r>
              <a:rPr lang="de-DE" sz="1400" cap="small" dirty="0">
                <a:latin typeface="Trebuchet MS" panose="020B0603020202020204" pitchFamily="34" charset="0"/>
              </a:rPr>
              <a:t>Göbel et al.  2014</a:t>
            </a:r>
            <a:endParaRPr lang="de-DE" sz="1400" dirty="0">
              <a:latin typeface="Trebuchet MS" panose="020B0603020202020204" pitchFamily="34" charset="0"/>
            </a:endParaRPr>
          </a:p>
        </p:txBody>
      </p:sp>
    </p:spTree>
    <p:extLst>
      <p:ext uri="{BB962C8B-B14F-4D97-AF65-F5344CB8AC3E}">
        <p14:creationId xmlns:p14="http://schemas.microsoft.com/office/powerpoint/2010/main" val="47573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6" presetClass="emph" presetSubtype="0" fill="hold" grpId="1" nodeType="withEffect">
                                  <p:stCondLst>
                                    <p:cond delay="0"/>
                                  </p:stCondLst>
                                  <p:childTnLst>
                                    <p:animScale>
                                      <p:cBhvr>
                                        <p:cTn id="11" dur="2000" fill="hold"/>
                                        <p:tgtEl>
                                          <p:spTgt spid="5"/>
                                        </p:tgtEl>
                                      </p:cBhvr>
                                      <p:by x="150000" y="150000"/>
                                    </p:animScale>
                                  </p:childTnLst>
                                </p:cTn>
                              </p:par>
                              <p:par>
                                <p:cTn id="12" presetID="1" presetClass="entr" presetSubtype="0" fill="hold" grpId="0" nodeType="withEffect">
                                  <p:stCondLst>
                                    <p:cond delay="0"/>
                                  </p:stCondLst>
                                  <p:childTnLst>
                                    <p:set>
                                      <p:cBhvr>
                                        <p:cTn id="13"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tx1"/>
                </a:solidFill>
                <a:latin typeface="Trebuchet MS" panose="020B0603020202020204" pitchFamily="34" charset="0"/>
              </a:rPr>
              <a:t>Es geht auch anders!</a:t>
            </a:r>
            <a:br>
              <a:rPr lang="de-DE" dirty="0">
                <a:solidFill>
                  <a:schemeClr val="tx1"/>
                </a:solidFill>
                <a:latin typeface="Trebuchet MS" panose="020B0603020202020204" pitchFamily="34" charset="0"/>
              </a:rPr>
            </a:br>
            <a:r>
              <a:rPr lang="de-DE" sz="4000" dirty="0">
                <a:solidFill>
                  <a:schemeClr val="tx1"/>
                </a:solidFill>
                <a:latin typeface="Trebuchet MS" panose="020B0603020202020204" pitchFamily="34" charset="0"/>
              </a:rPr>
              <a:t>Handlungsmöglichkeiten</a:t>
            </a:r>
          </a:p>
        </p:txBody>
      </p:sp>
      <p:sp>
        <p:nvSpPr>
          <p:cNvPr id="3" name="Inhaltsplatzhalter 2"/>
          <p:cNvSpPr>
            <a:spLocks noGrp="1"/>
          </p:cNvSpPr>
          <p:nvPr>
            <p:ph idx="1"/>
          </p:nvPr>
        </p:nvSpPr>
        <p:spPr/>
        <p:txBody>
          <a:bodyPr/>
          <a:lstStyle/>
          <a:p>
            <a:endParaRPr lang="de-DE" dirty="0"/>
          </a:p>
          <a:p>
            <a:pPr marL="0" indent="0">
              <a:buNone/>
            </a:pPr>
            <a:endParaRPr lang="de-DE" dirty="0"/>
          </a:p>
          <a:p>
            <a:pPr marL="0" indent="0">
              <a:buNone/>
            </a:pPr>
            <a:endParaRPr lang="de-DE" dirty="0"/>
          </a:p>
          <a:p>
            <a:pPr marL="0" indent="0">
              <a:buNone/>
            </a:pPr>
            <a:r>
              <a:rPr lang="de-DE" dirty="0"/>
              <a:t> </a:t>
            </a:r>
          </a:p>
          <a:p>
            <a:endParaRPr lang="de-DE" dirty="0"/>
          </a:p>
          <a:p>
            <a:endParaRPr lang="de-DE" dirty="0"/>
          </a:p>
          <a:p>
            <a:endParaRPr lang="de-DE" dirty="0"/>
          </a:p>
        </p:txBody>
      </p:sp>
      <p:sp>
        <p:nvSpPr>
          <p:cNvPr id="7" name="Datumsplatzhalter 6"/>
          <p:cNvSpPr>
            <a:spLocks noGrp="1"/>
          </p:cNvSpPr>
          <p:nvPr>
            <p:ph type="dt" sz="half" idx="10"/>
          </p:nvPr>
        </p:nvSpPr>
        <p:spPr/>
        <p:txBody>
          <a:bodyPr/>
          <a:lstStyle/>
          <a:p>
            <a:fld id="{D8278922-47C9-41BC-AAA0-3D7033CAC69F}" type="datetime1">
              <a:rPr lang="de-DE" smtClean="0"/>
              <a:t>07.11.2016</a:t>
            </a:fld>
            <a:endParaRPr lang="de-DE"/>
          </a:p>
        </p:txBody>
      </p:sp>
      <p:sp>
        <p:nvSpPr>
          <p:cNvPr id="9" name="Foliennummernplatzhalter 8"/>
          <p:cNvSpPr>
            <a:spLocks noGrp="1"/>
          </p:cNvSpPr>
          <p:nvPr>
            <p:ph type="sldNum" sz="quarter" idx="12"/>
          </p:nvPr>
        </p:nvSpPr>
        <p:spPr/>
        <p:txBody>
          <a:bodyPr>
            <a:normAutofit/>
          </a:bodyPr>
          <a:lstStyle/>
          <a:p>
            <a:fld id="{0547A2CF-BF74-4FCD-B4C9-923897FA6AAA}" type="slidenum">
              <a:rPr lang="de-DE" smtClean="0"/>
              <a:t>19</a:t>
            </a:fld>
            <a:endParaRPr lang="de-DE"/>
          </a:p>
        </p:txBody>
      </p:sp>
      <p:sp>
        <p:nvSpPr>
          <p:cNvPr id="4" name="Textfeld 3"/>
          <p:cNvSpPr txBox="1"/>
          <p:nvPr/>
        </p:nvSpPr>
        <p:spPr>
          <a:xfrm>
            <a:off x="1091938" y="3134006"/>
            <a:ext cx="7292741" cy="769441"/>
          </a:xfrm>
          <a:prstGeom prst="rect">
            <a:avLst/>
          </a:prstGeom>
          <a:noFill/>
        </p:spPr>
        <p:txBody>
          <a:bodyPr wrap="square" rtlCol="0">
            <a:spAutoFit/>
          </a:bodyPr>
          <a:lstStyle/>
          <a:p>
            <a:r>
              <a:rPr lang="de-DE" sz="4400" dirty="0">
                <a:sym typeface="Wingdings 2" panose="05020102010507070707" pitchFamily="18" charset="2"/>
              </a:rPr>
              <a:t> </a:t>
            </a:r>
            <a:r>
              <a:rPr lang="de-DE" sz="2800" dirty="0">
                <a:sym typeface="Webdings" panose="05030102010509060703" pitchFamily="18" charset="2"/>
              </a:rPr>
              <a:t> </a:t>
            </a:r>
            <a:r>
              <a:rPr lang="de-DE" sz="2400" dirty="0">
                <a:latin typeface="Trebuchet MS" panose="020B0603020202020204" pitchFamily="34" charset="0"/>
                <a:sym typeface="Webdings" panose="05030102010509060703" pitchFamily="18" charset="2"/>
              </a:rPr>
              <a:t>Anpassung der Produktions- und Bestellmenge</a:t>
            </a:r>
            <a:endParaRPr lang="de-DE" dirty="0"/>
          </a:p>
        </p:txBody>
      </p:sp>
      <p:sp>
        <p:nvSpPr>
          <p:cNvPr id="5" name="Textfeld 4"/>
          <p:cNvSpPr txBox="1"/>
          <p:nvPr/>
        </p:nvSpPr>
        <p:spPr>
          <a:xfrm>
            <a:off x="1091938" y="3822361"/>
            <a:ext cx="8888730" cy="769441"/>
          </a:xfrm>
          <a:prstGeom prst="rect">
            <a:avLst/>
          </a:prstGeom>
          <a:noFill/>
        </p:spPr>
        <p:txBody>
          <a:bodyPr wrap="square" rtlCol="0">
            <a:spAutoFit/>
          </a:bodyPr>
          <a:lstStyle/>
          <a:p>
            <a:r>
              <a:rPr lang="de-DE" sz="4400" dirty="0">
                <a:sym typeface="Wingdings 2" panose="05020102010507070707" pitchFamily="18" charset="2"/>
              </a:rPr>
              <a:t> </a:t>
            </a:r>
            <a:r>
              <a:rPr lang="de-DE" sz="2800" dirty="0">
                <a:sym typeface="Webdings" panose="05030102010509060703" pitchFamily="18" charset="2"/>
              </a:rPr>
              <a:t> Anbieten unterschiedlicher Portionsgrößen</a:t>
            </a:r>
            <a:endParaRPr lang="de-DE" sz="1400" dirty="0">
              <a:latin typeface="Trebuchet MS" panose="020B0603020202020204" pitchFamily="34" charset="0"/>
            </a:endParaRPr>
          </a:p>
        </p:txBody>
      </p:sp>
      <p:sp>
        <p:nvSpPr>
          <p:cNvPr id="8" name="Rechteck 7"/>
          <p:cNvSpPr/>
          <p:nvPr/>
        </p:nvSpPr>
        <p:spPr>
          <a:xfrm>
            <a:off x="1091938" y="1737360"/>
            <a:ext cx="4630178" cy="769441"/>
          </a:xfrm>
          <a:prstGeom prst="rect">
            <a:avLst/>
          </a:prstGeom>
        </p:spPr>
        <p:txBody>
          <a:bodyPr wrap="none">
            <a:spAutoFit/>
          </a:bodyPr>
          <a:lstStyle/>
          <a:p>
            <a:r>
              <a:rPr lang="de-DE" sz="4400" dirty="0">
                <a:sym typeface="Wingdings 2" panose="05020102010507070707" pitchFamily="18" charset="2"/>
              </a:rPr>
              <a:t> </a:t>
            </a:r>
            <a:r>
              <a:rPr lang="de-DE" sz="2800" dirty="0">
                <a:sym typeface="Webdings" panose="05030102010509060703" pitchFamily="18" charset="2"/>
              </a:rPr>
              <a:t> Lebensmittelabfall messen</a:t>
            </a:r>
            <a:endParaRPr lang="de-DE" sz="2800" dirty="0">
              <a:latin typeface="Trebuchet MS" panose="020B0603020202020204" pitchFamily="34" charset="0"/>
            </a:endParaRPr>
          </a:p>
        </p:txBody>
      </p:sp>
      <p:sp>
        <p:nvSpPr>
          <p:cNvPr id="10" name="Textfeld 9"/>
          <p:cNvSpPr txBox="1"/>
          <p:nvPr/>
        </p:nvSpPr>
        <p:spPr>
          <a:xfrm>
            <a:off x="1091938" y="5259134"/>
            <a:ext cx="8888730" cy="769441"/>
          </a:xfrm>
          <a:prstGeom prst="rect">
            <a:avLst/>
          </a:prstGeom>
          <a:noFill/>
        </p:spPr>
        <p:txBody>
          <a:bodyPr wrap="square" rtlCol="0">
            <a:spAutoFit/>
          </a:bodyPr>
          <a:lstStyle/>
          <a:p>
            <a:r>
              <a:rPr lang="de-DE" sz="4400" dirty="0">
                <a:sym typeface="Wingdings 2" panose="05020102010507070707" pitchFamily="18" charset="2"/>
              </a:rPr>
              <a:t> </a:t>
            </a:r>
            <a:r>
              <a:rPr lang="de-DE" sz="2800" dirty="0">
                <a:sym typeface="Webdings" panose="05030102010509060703" pitchFamily="18" charset="2"/>
              </a:rPr>
              <a:t> </a:t>
            </a:r>
            <a:r>
              <a:rPr lang="de-DE" sz="2400" dirty="0">
                <a:latin typeface="Trebuchet MS" panose="020B0603020202020204" pitchFamily="34" charset="0"/>
                <a:sym typeface="Webdings" panose="05030102010509060703" pitchFamily="18" charset="2"/>
              </a:rPr>
              <a:t>Sensibilisierung der Gäste</a:t>
            </a:r>
            <a:endParaRPr lang="de-DE" sz="1200" dirty="0">
              <a:latin typeface="Trebuchet MS" panose="020B0603020202020204" pitchFamily="34" charset="0"/>
            </a:endParaRPr>
          </a:p>
        </p:txBody>
      </p:sp>
      <p:sp>
        <p:nvSpPr>
          <p:cNvPr id="11" name="Textfeld 10"/>
          <p:cNvSpPr txBox="1"/>
          <p:nvPr/>
        </p:nvSpPr>
        <p:spPr>
          <a:xfrm>
            <a:off x="1091938" y="2435683"/>
            <a:ext cx="8888730" cy="769441"/>
          </a:xfrm>
          <a:prstGeom prst="rect">
            <a:avLst/>
          </a:prstGeom>
          <a:noFill/>
        </p:spPr>
        <p:txBody>
          <a:bodyPr wrap="square" rtlCol="0">
            <a:spAutoFit/>
          </a:bodyPr>
          <a:lstStyle/>
          <a:p>
            <a:r>
              <a:rPr lang="de-DE" sz="4400" dirty="0">
                <a:sym typeface="Wingdings 2" panose="05020102010507070707" pitchFamily="18" charset="2"/>
              </a:rPr>
              <a:t> </a:t>
            </a:r>
            <a:r>
              <a:rPr lang="de-DE" sz="2800" dirty="0">
                <a:sym typeface="Webdings" panose="05030102010509060703" pitchFamily="18" charset="2"/>
              </a:rPr>
              <a:t> kreative </a:t>
            </a:r>
            <a:r>
              <a:rPr lang="de-DE" sz="2400" dirty="0">
                <a:latin typeface="Trebuchet MS" panose="020B0603020202020204" pitchFamily="34" charset="0"/>
                <a:sym typeface="Webdings" panose="05030102010509060703" pitchFamily="18" charset="2"/>
              </a:rPr>
              <a:t>Verwertung der Reste vom Vortag</a:t>
            </a:r>
            <a:endParaRPr lang="de-DE" sz="1200" dirty="0">
              <a:latin typeface="Trebuchet MS" panose="020B0603020202020204" pitchFamily="34" charset="0"/>
            </a:endParaRPr>
          </a:p>
        </p:txBody>
      </p:sp>
      <p:sp>
        <p:nvSpPr>
          <p:cNvPr id="12" name="Textfeld 11"/>
          <p:cNvSpPr txBox="1"/>
          <p:nvPr/>
        </p:nvSpPr>
        <p:spPr>
          <a:xfrm>
            <a:off x="1091938" y="4570779"/>
            <a:ext cx="8888730" cy="769441"/>
          </a:xfrm>
          <a:prstGeom prst="rect">
            <a:avLst/>
          </a:prstGeom>
          <a:noFill/>
        </p:spPr>
        <p:txBody>
          <a:bodyPr wrap="square" rtlCol="0">
            <a:spAutoFit/>
          </a:bodyPr>
          <a:lstStyle/>
          <a:p>
            <a:r>
              <a:rPr lang="de-DE" sz="4400" dirty="0">
                <a:sym typeface="Wingdings 2" panose="05020102010507070707" pitchFamily="18" charset="2"/>
              </a:rPr>
              <a:t> </a:t>
            </a:r>
            <a:r>
              <a:rPr lang="de-DE" sz="2800" dirty="0">
                <a:sym typeface="Webdings" panose="05030102010509060703" pitchFamily="18" charset="2"/>
              </a:rPr>
              <a:t> </a:t>
            </a:r>
            <a:r>
              <a:rPr lang="de-DE" sz="2400" dirty="0">
                <a:latin typeface="Trebuchet MS" panose="020B0603020202020204" pitchFamily="34" charset="0"/>
                <a:sym typeface="Webdings" panose="05030102010509060703" pitchFamily="18" charset="2"/>
              </a:rPr>
              <a:t>verbesserte Gästekommunikation</a:t>
            </a:r>
            <a:endParaRPr lang="de-DE" sz="1200" dirty="0">
              <a:latin typeface="Trebuchet MS" panose="020B0603020202020204" pitchFamily="34" charset="0"/>
            </a:endParaRPr>
          </a:p>
        </p:txBody>
      </p:sp>
    </p:spTree>
    <p:extLst>
      <p:ext uri="{BB962C8B-B14F-4D97-AF65-F5344CB8AC3E}">
        <p14:creationId xmlns:p14="http://schemas.microsoft.com/office/powerpoint/2010/main" val="3172162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tx1"/>
                </a:solidFill>
                <a:latin typeface="Trebuchet MS" panose="020B0603020202020204" pitchFamily="34" charset="0"/>
              </a:rPr>
              <a:t>Ablauf</a:t>
            </a:r>
          </a:p>
        </p:txBody>
      </p:sp>
      <p:sp>
        <p:nvSpPr>
          <p:cNvPr id="3" name="Inhaltsplatzhalter 2"/>
          <p:cNvSpPr>
            <a:spLocks noGrp="1"/>
          </p:cNvSpPr>
          <p:nvPr>
            <p:ph idx="1"/>
          </p:nvPr>
        </p:nvSpPr>
        <p:spPr>
          <a:noFill/>
        </p:spPr>
        <p:txBody>
          <a:bodyPr/>
          <a:lstStyle/>
          <a:p>
            <a:pPr marL="1071400" lvl="6" indent="0">
              <a:buNone/>
            </a:pPr>
            <a:endParaRPr lang="de-DE" sz="6000" dirty="0"/>
          </a:p>
        </p:txBody>
      </p:sp>
      <p:sp>
        <p:nvSpPr>
          <p:cNvPr id="4" name="Datumsplatzhalter 3"/>
          <p:cNvSpPr>
            <a:spLocks noGrp="1"/>
          </p:cNvSpPr>
          <p:nvPr>
            <p:ph type="dt" sz="half" idx="10"/>
          </p:nvPr>
        </p:nvSpPr>
        <p:spPr/>
        <p:txBody>
          <a:bodyPr/>
          <a:lstStyle/>
          <a:p>
            <a:fld id="{834E4215-3815-4C7D-A163-824C1E262D61}" type="datetime1">
              <a:rPr lang="de-DE" smtClean="0"/>
              <a:t>07.11.2016</a:t>
            </a:fld>
            <a:endParaRPr lang="de-DE"/>
          </a:p>
        </p:txBody>
      </p:sp>
      <p:sp>
        <p:nvSpPr>
          <p:cNvPr id="5" name="Foliennummernplatzhalter 4"/>
          <p:cNvSpPr>
            <a:spLocks noGrp="1"/>
          </p:cNvSpPr>
          <p:nvPr>
            <p:ph type="sldNum" sz="quarter" idx="12"/>
          </p:nvPr>
        </p:nvSpPr>
        <p:spPr/>
        <p:txBody>
          <a:bodyPr>
            <a:normAutofit/>
          </a:bodyPr>
          <a:lstStyle/>
          <a:p>
            <a:fld id="{0547A2CF-BF74-4FCD-B4C9-923897FA6AAA}" type="slidenum">
              <a:rPr lang="de-DE" smtClean="0"/>
              <a:t>2</a:t>
            </a:fld>
            <a:endParaRPr lang="de-DE"/>
          </a:p>
        </p:txBody>
      </p:sp>
      <p:sp>
        <p:nvSpPr>
          <p:cNvPr id="7" name="Rechteck 6"/>
          <p:cNvSpPr/>
          <p:nvPr/>
        </p:nvSpPr>
        <p:spPr>
          <a:xfrm>
            <a:off x="0" y="3056021"/>
            <a:ext cx="12192000" cy="17566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p:cNvSpPr/>
          <p:nvPr/>
        </p:nvSpPr>
        <p:spPr>
          <a:xfrm>
            <a:off x="189866" y="3199344"/>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a:p>
            <a:pPr algn="ctr"/>
            <a:endParaRPr lang="de-DE" dirty="0"/>
          </a:p>
          <a:p>
            <a:pPr algn="ctr"/>
            <a:endParaRPr lang="de-DE" dirty="0"/>
          </a:p>
        </p:txBody>
      </p:sp>
      <p:sp>
        <p:nvSpPr>
          <p:cNvPr id="9" name="Rechteck 8"/>
          <p:cNvSpPr/>
          <p:nvPr/>
        </p:nvSpPr>
        <p:spPr>
          <a:xfrm>
            <a:off x="5005180" y="3183641"/>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7477807" y="3183641"/>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Rechteck 10"/>
          <p:cNvSpPr/>
          <p:nvPr/>
        </p:nvSpPr>
        <p:spPr>
          <a:xfrm>
            <a:off x="9915682" y="3183641"/>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             </a:t>
            </a:r>
          </a:p>
        </p:txBody>
      </p:sp>
      <p:sp>
        <p:nvSpPr>
          <p:cNvPr id="12" name="Rechteck 11"/>
          <p:cNvSpPr/>
          <p:nvPr/>
        </p:nvSpPr>
        <p:spPr>
          <a:xfrm>
            <a:off x="2554036" y="3183641"/>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1" name="Rechteck 20"/>
          <p:cNvSpPr/>
          <p:nvPr/>
        </p:nvSpPr>
        <p:spPr>
          <a:xfrm>
            <a:off x="5888251" y="3244334"/>
            <a:ext cx="184731" cy="369332"/>
          </a:xfrm>
          <a:prstGeom prst="rect">
            <a:avLst/>
          </a:prstGeom>
        </p:spPr>
        <p:txBody>
          <a:bodyPr wrap="none">
            <a:spAutoFit/>
          </a:bodyPr>
          <a:lstStyle/>
          <a:p>
            <a:endParaRPr lang="de-DE" dirty="0"/>
          </a:p>
        </p:txBody>
      </p:sp>
      <p:sp>
        <p:nvSpPr>
          <p:cNvPr id="28" name="Textfeld 27"/>
          <p:cNvSpPr txBox="1"/>
          <p:nvPr/>
        </p:nvSpPr>
        <p:spPr>
          <a:xfrm>
            <a:off x="114328" y="3418279"/>
            <a:ext cx="2319337" cy="830997"/>
          </a:xfrm>
          <a:prstGeom prst="rect">
            <a:avLst/>
          </a:prstGeom>
          <a:noFill/>
        </p:spPr>
        <p:txBody>
          <a:bodyPr wrap="square" rtlCol="0">
            <a:spAutoFit/>
          </a:bodyPr>
          <a:lstStyle/>
          <a:p>
            <a:pPr algn="ctr"/>
            <a:r>
              <a:rPr lang="de-DE" sz="2400" b="1" dirty="0">
                <a:latin typeface="Trebuchet MS" panose="020B0603020202020204" pitchFamily="34" charset="0"/>
              </a:rPr>
              <a:t>Lebensmittel-abfallmenge</a:t>
            </a:r>
          </a:p>
        </p:txBody>
      </p:sp>
      <p:sp>
        <p:nvSpPr>
          <p:cNvPr id="29" name="Textfeld 28"/>
          <p:cNvSpPr txBox="1"/>
          <p:nvPr/>
        </p:nvSpPr>
        <p:spPr>
          <a:xfrm>
            <a:off x="4903457" y="3301655"/>
            <a:ext cx="2319337" cy="1200329"/>
          </a:xfrm>
          <a:prstGeom prst="rect">
            <a:avLst/>
          </a:prstGeom>
          <a:noFill/>
        </p:spPr>
        <p:txBody>
          <a:bodyPr wrap="square" rtlCol="0">
            <a:spAutoFit/>
          </a:bodyPr>
          <a:lstStyle/>
          <a:p>
            <a:pPr algn="ctr"/>
            <a:r>
              <a:rPr lang="de-DE" sz="2400" b="1" dirty="0">
                <a:latin typeface="Trebuchet MS" panose="020B0603020202020204" pitchFamily="34" charset="0"/>
              </a:rPr>
              <a:t>Auswirkungen Lebensmittel-abfälle</a:t>
            </a:r>
          </a:p>
        </p:txBody>
      </p:sp>
      <p:sp>
        <p:nvSpPr>
          <p:cNvPr id="30" name="Textfeld 29"/>
          <p:cNvSpPr txBox="1"/>
          <p:nvPr/>
        </p:nvSpPr>
        <p:spPr>
          <a:xfrm>
            <a:off x="7397094" y="3467444"/>
            <a:ext cx="2319337" cy="830997"/>
          </a:xfrm>
          <a:prstGeom prst="rect">
            <a:avLst/>
          </a:prstGeom>
          <a:noFill/>
        </p:spPr>
        <p:txBody>
          <a:bodyPr wrap="square" rtlCol="0">
            <a:spAutoFit/>
          </a:bodyPr>
          <a:lstStyle/>
          <a:p>
            <a:pPr algn="ctr"/>
            <a:r>
              <a:rPr lang="de-DE" sz="2400" b="1" dirty="0">
                <a:latin typeface="Trebuchet MS" panose="020B0603020202020204" pitchFamily="34" charset="0"/>
              </a:rPr>
              <a:t>Es geht auch anders!</a:t>
            </a:r>
          </a:p>
        </p:txBody>
      </p:sp>
      <p:sp>
        <p:nvSpPr>
          <p:cNvPr id="31" name="Textfeld 30"/>
          <p:cNvSpPr txBox="1"/>
          <p:nvPr/>
        </p:nvSpPr>
        <p:spPr>
          <a:xfrm>
            <a:off x="2420730" y="3282723"/>
            <a:ext cx="2319337" cy="1200329"/>
          </a:xfrm>
          <a:prstGeom prst="rect">
            <a:avLst/>
          </a:prstGeom>
          <a:noFill/>
        </p:spPr>
        <p:txBody>
          <a:bodyPr wrap="square" rtlCol="0">
            <a:spAutoFit/>
          </a:bodyPr>
          <a:lstStyle/>
          <a:p>
            <a:pPr algn="ctr"/>
            <a:r>
              <a:rPr lang="de-DE" sz="2400" b="1" dirty="0">
                <a:latin typeface="Trebuchet MS" panose="020B0603020202020204" pitchFamily="34" charset="0"/>
              </a:rPr>
              <a:t>Ursachen Lebensmittel-abfälle</a:t>
            </a:r>
          </a:p>
        </p:txBody>
      </p:sp>
      <p:sp>
        <p:nvSpPr>
          <p:cNvPr id="32" name="Textfeld 31"/>
          <p:cNvSpPr txBox="1"/>
          <p:nvPr/>
        </p:nvSpPr>
        <p:spPr>
          <a:xfrm>
            <a:off x="9788355" y="3486322"/>
            <a:ext cx="2319337" cy="830997"/>
          </a:xfrm>
          <a:prstGeom prst="rect">
            <a:avLst/>
          </a:prstGeom>
          <a:noFill/>
        </p:spPr>
        <p:txBody>
          <a:bodyPr wrap="square" rtlCol="0">
            <a:spAutoFit/>
          </a:bodyPr>
          <a:lstStyle/>
          <a:p>
            <a:pPr algn="ctr"/>
            <a:r>
              <a:rPr lang="de-DE" sz="2400" b="1" dirty="0">
                <a:latin typeface="Trebuchet MS" panose="020B0603020202020204" pitchFamily="34" charset="0"/>
              </a:rPr>
              <a:t>Fazit &amp; Ausblick</a:t>
            </a:r>
          </a:p>
        </p:txBody>
      </p:sp>
      <p:sp>
        <p:nvSpPr>
          <p:cNvPr id="6" name="Rechteck 5"/>
          <p:cNvSpPr/>
          <p:nvPr/>
        </p:nvSpPr>
        <p:spPr>
          <a:xfrm>
            <a:off x="0" y="2824613"/>
            <a:ext cx="12192000" cy="223180"/>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hteck 32"/>
          <p:cNvSpPr/>
          <p:nvPr/>
        </p:nvSpPr>
        <p:spPr>
          <a:xfrm>
            <a:off x="0" y="4668888"/>
            <a:ext cx="12192000" cy="223180"/>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33"/>
          <p:cNvSpPr/>
          <p:nvPr/>
        </p:nvSpPr>
        <p:spPr>
          <a:xfrm>
            <a:off x="10072317" y="3167440"/>
            <a:ext cx="1828800" cy="1299411"/>
          </a:xfrm>
          <a:prstGeom prst="rect">
            <a:avLst/>
          </a:prstGeom>
          <a:blipFill dpi="0" rotWithShape="1">
            <a:blip r:embed="rId3">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hteck 34"/>
          <p:cNvSpPr/>
          <p:nvPr/>
        </p:nvSpPr>
        <p:spPr>
          <a:xfrm>
            <a:off x="7668486" y="3141246"/>
            <a:ext cx="1828800" cy="1299411"/>
          </a:xfrm>
          <a:prstGeom prst="rect">
            <a:avLst/>
          </a:prstGeom>
          <a:blipFill dpi="0" rotWithShape="1">
            <a:blip r:embed="rId3">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Rechteck 35"/>
          <p:cNvSpPr/>
          <p:nvPr/>
        </p:nvSpPr>
        <p:spPr>
          <a:xfrm>
            <a:off x="5185668" y="3149851"/>
            <a:ext cx="1828800" cy="1299411"/>
          </a:xfrm>
          <a:prstGeom prst="rect">
            <a:avLst/>
          </a:prstGeom>
          <a:blipFill dpi="0" rotWithShape="1">
            <a:blip r:embed="rId3">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Rechteck 36"/>
          <p:cNvSpPr/>
          <p:nvPr/>
        </p:nvSpPr>
        <p:spPr>
          <a:xfrm>
            <a:off x="2691344" y="3177275"/>
            <a:ext cx="1828800" cy="1299411"/>
          </a:xfrm>
          <a:prstGeom prst="rect">
            <a:avLst/>
          </a:prstGeom>
          <a:blipFill dpi="0" rotWithShape="1">
            <a:blip r:embed="rId3">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Rechteck 37"/>
          <p:cNvSpPr/>
          <p:nvPr/>
        </p:nvSpPr>
        <p:spPr>
          <a:xfrm>
            <a:off x="351843" y="3180580"/>
            <a:ext cx="1828800" cy="1299411"/>
          </a:xfrm>
          <a:prstGeom prst="rect">
            <a:avLst/>
          </a:prstGeom>
          <a:blipFill dpi="0" rotWithShape="1">
            <a:blip r:embed="rId3">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730085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BEC79EF-973B-4C59-AB9B-59E821C61E5A}" type="datetime1">
              <a:rPr lang="de-DE" smtClean="0"/>
              <a:t>07.11.2016</a:t>
            </a:fld>
            <a:endParaRPr lang="de-DE"/>
          </a:p>
        </p:txBody>
      </p:sp>
      <p:sp>
        <p:nvSpPr>
          <p:cNvPr id="3" name="Foliennummernplatzhalter 2"/>
          <p:cNvSpPr>
            <a:spLocks noGrp="1"/>
          </p:cNvSpPr>
          <p:nvPr>
            <p:ph type="sldNum" sz="quarter" idx="12"/>
          </p:nvPr>
        </p:nvSpPr>
        <p:spPr/>
        <p:txBody>
          <a:bodyPr>
            <a:normAutofit/>
          </a:bodyPr>
          <a:lstStyle/>
          <a:p>
            <a:fld id="{0547A2CF-BF74-4FCD-B4C9-923897FA6AAA}" type="slidenum">
              <a:rPr lang="de-DE" smtClean="0"/>
              <a:t>20</a:t>
            </a:fld>
            <a:endParaRPr lang="de-DE"/>
          </a:p>
        </p:txBody>
      </p:sp>
      <p:grpSp>
        <p:nvGrpSpPr>
          <p:cNvPr id="26" name="Gruppieren 25"/>
          <p:cNvGrpSpPr/>
          <p:nvPr/>
        </p:nvGrpSpPr>
        <p:grpSpPr>
          <a:xfrm>
            <a:off x="4244466" y="2081006"/>
            <a:ext cx="3773794" cy="2338594"/>
            <a:chOff x="9788354" y="2589253"/>
            <a:chExt cx="2319337" cy="1347537"/>
          </a:xfrm>
        </p:grpSpPr>
        <p:grpSp>
          <p:nvGrpSpPr>
            <p:cNvPr id="25" name="Gruppieren 24"/>
            <p:cNvGrpSpPr/>
            <p:nvPr/>
          </p:nvGrpSpPr>
          <p:grpSpPr>
            <a:xfrm>
              <a:off x="9788354" y="2589253"/>
              <a:ext cx="2319337" cy="1347537"/>
              <a:chOff x="9788354" y="2589253"/>
              <a:chExt cx="2319337" cy="1347537"/>
            </a:xfrm>
          </p:grpSpPr>
          <p:sp>
            <p:nvSpPr>
              <p:cNvPr id="10" name="Rechteck 9"/>
              <p:cNvSpPr/>
              <p:nvPr/>
            </p:nvSpPr>
            <p:spPr>
              <a:xfrm>
                <a:off x="9915682" y="2589253"/>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             </a:t>
                </a:r>
              </a:p>
            </p:txBody>
          </p:sp>
          <p:sp>
            <p:nvSpPr>
              <p:cNvPr id="17" name="Textfeld 16"/>
              <p:cNvSpPr txBox="1"/>
              <p:nvPr/>
            </p:nvSpPr>
            <p:spPr>
              <a:xfrm>
                <a:off x="9788354" y="2810789"/>
                <a:ext cx="2319337" cy="904464"/>
              </a:xfrm>
              <a:prstGeom prst="rect">
                <a:avLst/>
              </a:prstGeom>
              <a:noFill/>
            </p:spPr>
            <p:txBody>
              <a:bodyPr wrap="square" rtlCol="0">
                <a:spAutoFit/>
              </a:bodyPr>
              <a:lstStyle/>
              <a:p>
                <a:pPr algn="ctr"/>
                <a:r>
                  <a:rPr lang="de-DE" sz="4800" b="1" dirty="0">
                    <a:latin typeface="Trebuchet MS" panose="020B0603020202020204" pitchFamily="34" charset="0"/>
                  </a:rPr>
                  <a:t>Fazit &amp; Ausblick</a:t>
                </a:r>
              </a:p>
            </p:txBody>
          </p:sp>
        </p:grpSp>
        <p:sp>
          <p:nvSpPr>
            <p:cNvPr id="20" name="Rechteck 19"/>
            <p:cNvSpPr/>
            <p:nvPr/>
          </p:nvSpPr>
          <p:spPr>
            <a:xfrm>
              <a:off x="10033623" y="2589253"/>
              <a:ext cx="1828800" cy="1299411"/>
            </a:xfrm>
            <a:prstGeom prst="rect">
              <a:avLst/>
            </a:prstGeom>
            <a:blipFill dpi="0" rotWithShape="1">
              <a:blip r:embed="rId3">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8485532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tx1"/>
                </a:solidFill>
                <a:latin typeface="Trebuchet MS" panose="020B0603020202020204" pitchFamily="34" charset="0"/>
              </a:rPr>
              <a:t>Fazit</a:t>
            </a:r>
          </a:p>
        </p:txBody>
      </p:sp>
      <p:sp>
        <p:nvSpPr>
          <p:cNvPr id="3" name="Inhaltsplatzhalter 2"/>
          <p:cNvSpPr>
            <a:spLocks noGrp="1"/>
          </p:cNvSpPr>
          <p:nvPr>
            <p:ph idx="1"/>
          </p:nvPr>
        </p:nvSpPr>
        <p:spPr/>
        <p:txBody>
          <a:bodyPr/>
          <a:lstStyle/>
          <a:p>
            <a:endParaRPr lang="de-DE" dirty="0"/>
          </a:p>
          <a:p>
            <a:pPr marL="0" indent="0">
              <a:buNone/>
            </a:pPr>
            <a:endParaRPr lang="de-DE" dirty="0"/>
          </a:p>
          <a:p>
            <a:pPr marL="0" indent="0">
              <a:buNone/>
            </a:pPr>
            <a:endParaRPr lang="de-DE" dirty="0"/>
          </a:p>
          <a:p>
            <a:pPr marL="0" indent="0">
              <a:buNone/>
            </a:pPr>
            <a:r>
              <a:rPr lang="de-DE" dirty="0"/>
              <a:t> </a:t>
            </a:r>
          </a:p>
          <a:p>
            <a:endParaRPr lang="de-DE" dirty="0"/>
          </a:p>
          <a:p>
            <a:endParaRPr lang="de-DE" dirty="0"/>
          </a:p>
          <a:p>
            <a:endParaRPr lang="de-DE" dirty="0"/>
          </a:p>
        </p:txBody>
      </p:sp>
      <p:sp>
        <p:nvSpPr>
          <p:cNvPr id="7" name="Datumsplatzhalter 6"/>
          <p:cNvSpPr>
            <a:spLocks noGrp="1"/>
          </p:cNvSpPr>
          <p:nvPr>
            <p:ph type="dt" sz="half" idx="10"/>
          </p:nvPr>
        </p:nvSpPr>
        <p:spPr/>
        <p:txBody>
          <a:bodyPr/>
          <a:lstStyle/>
          <a:p>
            <a:fld id="{D8278922-47C9-41BC-AAA0-3D7033CAC69F}" type="datetime1">
              <a:rPr lang="de-DE" smtClean="0"/>
              <a:t>07.11.2016</a:t>
            </a:fld>
            <a:endParaRPr lang="de-DE"/>
          </a:p>
        </p:txBody>
      </p:sp>
      <p:sp>
        <p:nvSpPr>
          <p:cNvPr id="9" name="Foliennummernplatzhalter 8"/>
          <p:cNvSpPr>
            <a:spLocks noGrp="1"/>
          </p:cNvSpPr>
          <p:nvPr>
            <p:ph type="sldNum" sz="quarter" idx="12"/>
          </p:nvPr>
        </p:nvSpPr>
        <p:spPr/>
        <p:txBody>
          <a:bodyPr>
            <a:normAutofit/>
          </a:bodyPr>
          <a:lstStyle/>
          <a:p>
            <a:fld id="{0547A2CF-BF74-4FCD-B4C9-923897FA6AAA}" type="slidenum">
              <a:rPr lang="de-DE" smtClean="0"/>
              <a:t>21</a:t>
            </a:fld>
            <a:endParaRPr lang="de-DE"/>
          </a:p>
        </p:txBody>
      </p:sp>
      <p:sp>
        <p:nvSpPr>
          <p:cNvPr id="4" name="Textfeld 3"/>
          <p:cNvSpPr txBox="1"/>
          <p:nvPr/>
        </p:nvSpPr>
        <p:spPr>
          <a:xfrm>
            <a:off x="1097280" y="3857414"/>
            <a:ext cx="6621499" cy="769441"/>
          </a:xfrm>
          <a:prstGeom prst="rect">
            <a:avLst/>
          </a:prstGeom>
          <a:noFill/>
        </p:spPr>
        <p:txBody>
          <a:bodyPr wrap="square" rtlCol="0">
            <a:spAutoFit/>
          </a:bodyPr>
          <a:lstStyle/>
          <a:p>
            <a:r>
              <a:rPr lang="de-DE" sz="4400" dirty="0">
                <a:sym typeface="Wingdings 2" panose="05020102010507070707" pitchFamily="18" charset="2"/>
              </a:rPr>
              <a:t> </a:t>
            </a:r>
            <a:r>
              <a:rPr lang="de-DE" sz="2800" dirty="0">
                <a:sym typeface="Webdings" panose="05030102010509060703" pitchFamily="18" charset="2"/>
              </a:rPr>
              <a:t> </a:t>
            </a:r>
            <a:r>
              <a:rPr lang="de-DE" sz="2400" dirty="0">
                <a:latin typeface="Trebuchet MS" panose="020B0603020202020204" pitchFamily="34" charset="0"/>
              </a:rPr>
              <a:t>Einsparung von Kosten</a:t>
            </a:r>
            <a:endParaRPr lang="de-DE" dirty="0"/>
          </a:p>
        </p:txBody>
      </p:sp>
      <p:sp>
        <p:nvSpPr>
          <p:cNvPr id="5" name="Textfeld 4"/>
          <p:cNvSpPr txBox="1"/>
          <p:nvPr/>
        </p:nvSpPr>
        <p:spPr>
          <a:xfrm>
            <a:off x="1097280" y="3068334"/>
            <a:ext cx="8888730" cy="769441"/>
          </a:xfrm>
          <a:prstGeom prst="rect">
            <a:avLst/>
          </a:prstGeom>
          <a:noFill/>
        </p:spPr>
        <p:txBody>
          <a:bodyPr wrap="square" rtlCol="0">
            <a:spAutoFit/>
          </a:bodyPr>
          <a:lstStyle/>
          <a:p>
            <a:r>
              <a:rPr lang="de-DE" sz="4400" dirty="0">
                <a:sym typeface="Wingdings 2" panose="05020102010507070707" pitchFamily="18" charset="2"/>
              </a:rPr>
              <a:t> </a:t>
            </a:r>
            <a:r>
              <a:rPr lang="de-DE" sz="2800" dirty="0">
                <a:sym typeface="Webdings" panose="05030102010509060703" pitchFamily="18" charset="2"/>
              </a:rPr>
              <a:t> </a:t>
            </a:r>
            <a:r>
              <a:rPr lang="de-DE" sz="2400" dirty="0">
                <a:latin typeface="Trebuchet MS" panose="020B0603020202020204" pitchFamily="34" charset="0"/>
                <a:sym typeface="Wingdings 2" panose="05020102010507070707" pitchFamily="18" charset="2"/>
              </a:rPr>
              <a:t>Umweltschutz</a:t>
            </a:r>
            <a:endParaRPr lang="de-DE" sz="1400" dirty="0">
              <a:latin typeface="Trebuchet MS" panose="020B0603020202020204" pitchFamily="34" charset="0"/>
            </a:endParaRPr>
          </a:p>
        </p:txBody>
      </p:sp>
      <p:sp>
        <p:nvSpPr>
          <p:cNvPr id="8" name="Rechteck 7"/>
          <p:cNvSpPr/>
          <p:nvPr/>
        </p:nvSpPr>
        <p:spPr>
          <a:xfrm>
            <a:off x="1097280" y="2257501"/>
            <a:ext cx="4384534" cy="769441"/>
          </a:xfrm>
          <a:prstGeom prst="rect">
            <a:avLst/>
          </a:prstGeom>
        </p:spPr>
        <p:txBody>
          <a:bodyPr wrap="none">
            <a:spAutoFit/>
          </a:bodyPr>
          <a:lstStyle/>
          <a:p>
            <a:r>
              <a:rPr lang="de-DE" sz="4400" dirty="0">
                <a:sym typeface="Wingdings 2" panose="05020102010507070707" pitchFamily="18" charset="2"/>
              </a:rPr>
              <a:t> </a:t>
            </a:r>
            <a:r>
              <a:rPr lang="de-DE" sz="2800" dirty="0">
                <a:sym typeface="Webdings" panose="05030102010509060703" pitchFamily="18" charset="2"/>
              </a:rPr>
              <a:t> </a:t>
            </a:r>
            <a:r>
              <a:rPr lang="de-DE" sz="2400" dirty="0">
                <a:latin typeface="Trebuchet MS" panose="020B0603020202020204" pitchFamily="34" charset="0"/>
                <a:sym typeface="Wingdings 2" panose="05020102010507070707" pitchFamily="18" charset="2"/>
              </a:rPr>
              <a:t>ethisch</a:t>
            </a:r>
            <a:r>
              <a:rPr lang="de-DE" sz="2400" dirty="0">
                <a:latin typeface="Trebuchet MS" panose="020B0603020202020204" pitchFamily="34" charset="0"/>
              </a:rPr>
              <a:t> nicht zu vertreten</a:t>
            </a:r>
            <a:endParaRPr lang="de-DE" sz="2800" dirty="0">
              <a:latin typeface="Trebuchet MS" panose="020B0603020202020204" pitchFamily="34" charset="0"/>
            </a:endParaRPr>
          </a:p>
        </p:txBody>
      </p:sp>
      <p:sp>
        <p:nvSpPr>
          <p:cNvPr id="10" name="Textfeld 9"/>
          <p:cNvSpPr txBox="1"/>
          <p:nvPr/>
        </p:nvSpPr>
        <p:spPr>
          <a:xfrm>
            <a:off x="1097280" y="4646494"/>
            <a:ext cx="8888730" cy="769441"/>
          </a:xfrm>
          <a:prstGeom prst="rect">
            <a:avLst/>
          </a:prstGeom>
          <a:noFill/>
        </p:spPr>
        <p:txBody>
          <a:bodyPr wrap="square" rtlCol="0">
            <a:spAutoFit/>
          </a:bodyPr>
          <a:lstStyle/>
          <a:p>
            <a:r>
              <a:rPr lang="de-DE" sz="4400" dirty="0">
                <a:sym typeface="Wingdings 2" panose="05020102010507070707" pitchFamily="18" charset="2"/>
              </a:rPr>
              <a:t> </a:t>
            </a:r>
            <a:r>
              <a:rPr lang="de-DE" sz="2800" dirty="0">
                <a:sym typeface="Webdings" panose="05030102010509060703" pitchFamily="18" charset="2"/>
              </a:rPr>
              <a:t> </a:t>
            </a:r>
            <a:r>
              <a:rPr lang="de-DE" sz="2400" dirty="0">
                <a:latin typeface="Trebuchet MS" panose="020B0603020202020204" pitchFamily="34" charset="0"/>
                <a:sym typeface="Webdings" panose="05030102010509060703" pitchFamily="18" charset="2"/>
              </a:rPr>
              <a:t>Lebensmittel sind wertvoll</a:t>
            </a:r>
            <a:endParaRPr lang="de-DE" sz="1200" dirty="0">
              <a:latin typeface="Trebuchet MS" panose="020B0603020202020204" pitchFamily="34" charset="0"/>
            </a:endParaRPr>
          </a:p>
        </p:txBody>
      </p:sp>
    </p:spTree>
    <p:extLst>
      <p:ext uri="{BB962C8B-B14F-4D97-AF65-F5344CB8AC3E}">
        <p14:creationId xmlns:p14="http://schemas.microsoft.com/office/powerpoint/2010/main" val="2400599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solidFill>
                  <a:schemeClr val="tx1"/>
                </a:solidFill>
                <a:latin typeface="Trebuchet MS" panose="020B0603020202020204" pitchFamily="34" charset="0"/>
              </a:rPr>
              <a:t>Gemeinsam für weniger Lebensmittelabfall</a:t>
            </a:r>
          </a:p>
        </p:txBody>
      </p:sp>
      <p:sp>
        <p:nvSpPr>
          <p:cNvPr id="3" name="Inhaltsplatzhalter 2"/>
          <p:cNvSpPr>
            <a:spLocks noGrp="1"/>
          </p:cNvSpPr>
          <p:nvPr>
            <p:ph idx="1"/>
          </p:nvPr>
        </p:nvSpPr>
        <p:spPr/>
        <p:txBody>
          <a:bodyPr/>
          <a:lstStyle/>
          <a:p>
            <a:endParaRPr lang="de-DE" dirty="0"/>
          </a:p>
        </p:txBody>
      </p:sp>
      <p:sp>
        <p:nvSpPr>
          <p:cNvPr id="45" name="Datumsplatzhalter 44"/>
          <p:cNvSpPr>
            <a:spLocks noGrp="1"/>
          </p:cNvSpPr>
          <p:nvPr>
            <p:ph type="dt" sz="half" idx="10"/>
          </p:nvPr>
        </p:nvSpPr>
        <p:spPr/>
        <p:txBody>
          <a:bodyPr/>
          <a:lstStyle/>
          <a:p>
            <a:fld id="{2601682E-7084-488A-AFC8-DF42864237E1}" type="datetime1">
              <a:rPr lang="de-DE" smtClean="0"/>
              <a:t>07.11.2016</a:t>
            </a:fld>
            <a:endParaRPr lang="de-DE"/>
          </a:p>
        </p:txBody>
      </p:sp>
      <p:sp>
        <p:nvSpPr>
          <p:cNvPr id="46" name="Foliennummernplatzhalter 45"/>
          <p:cNvSpPr>
            <a:spLocks noGrp="1"/>
          </p:cNvSpPr>
          <p:nvPr>
            <p:ph type="sldNum" sz="quarter" idx="12"/>
          </p:nvPr>
        </p:nvSpPr>
        <p:spPr/>
        <p:txBody>
          <a:bodyPr>
            <a:normAutofit/>
          </a:bodyPr>
          <a:lstStyle/>
          <a:p>
            <a:fld id="{0547A2CF-BF74-4FCD-B4C9-923897FA6AAA}" type="slidenum">
              <a:rPr lang="de-DE" smtClean="0"/>
              <a:t>22</a:t>
            </a:fld>
            <a:endParaRPr lang="de-DE"/>
          </a:p>
        </p:txBody>
      </p:sp>
      <p:grpSp>
        <p:nvGrpSpPr>
          <p:cNvPr id="89" name="Gruppieren 88"/>
          <p:cNvGrpSpPr/>
          <p:nvPr/>
        </p:nvGrpSpPr>
        <p:grpSpPr>
          <a:xfrm>
            <a:off x="5031772" y="3698396"/>
            <a:ext cx="647295" cy="1035559"/>
            <a:chOff x="0" y="-18695"/>
            <a:chExt cx="185630" cy="425706"/>
          </a:xfrm>
        </p:grpSpPr>
        <p:cxnSp>
          <p:nvCxnSpPr>
            <p:cNvPr id="90" name="Gerader Verbinder 89"/>
            <p:cNvCxnSpPr/>
            <p:nvPr/>
          </p:nvCxnSpPr>
          <p:spPr>
            <a:xfrm>
              <a:off x="90435" y="115556"/>
              <a:ext cx="5258" cy="212349"/>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1" name="Gerader Verbinder 90"/>
            <p:cNvCxnSpPr/>
            <p:nvPr/>
          </p:nvCxnSpPr>
          <p:spPr>
            <a:xfrm>
              <a:off x="95460" y="316523"/>
              <a:ext cx="61912" cy="9048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2" name="Gerader Verbinder 91"/>
            <p:cNvCxnSpPr/>
            <p:nvPr/>
          </p:nvCxnSpPr>
          <p:spPr>
            <a:xfrm flipH="1">
              <a:off x="30145" y="316523"/>
              <a:ext cx="64666" cy="8267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3" name="Gerader Verbinder 92"/>
            <p:cNvCxnSpPr/>
            <p:nvPr/>
          </p:nvCxnSpPr>
          <p:spPr>
            <a:xfrm>
              <a:off x="0" y="165798"/>
              <a:ext cx="95885" cy="6223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4" name="Gerader Verbinder 93"/>
            <p:cNvCxnSpPr/>
            <p:nvPr/>
          </p:nvCxnSpPr>
          <p:spPr>
            <a:xfrm flipH="1">
              <a:off x="95460" y="140677"/>
              <a:ext cx="90170" cy="7810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95" name="Smiley 94"/>
            <p:cNvSpPr/>
            <p:nvPr/>
          </p:nvSpPr>
          <p:spPr>
            <a:xfrm>
              <a:off x="15073" y="-18695"/>
              <a:ext cx="142299" cy="157481"/>
            </a:xfrm>
            <a:prstGeom prst="smileyFace">
              <a:avLst/>
            </a:prstGeom>
            <a:solidFill>
              <a:srgbClr val="FFC000"/>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96" name="Gruppieren 95"/>
          <p:cNvGrpSpPr/>
          <p:nvPr/>
        </p:nvGrpSpPr>
        <p:grpSpPr>
          <a:xfrm>
            <a:off x="4574771" y="3288459"/>
            <a:ext cx="647295" cy="1035559"/>
            <a:chOff x="0" y="-18695"/>
            <a:chExt cx="185630" cy="425706"/>
          </a:xfrm>
        </p:grpSpPr>
        <p:cxnSp>
          <p:nvCxnSpPr>
            <p:cNvPr id="97" name="Gerader Verbinder 96"/>
            <p:cNvCxnSpPr/>
            <p:nvPr/>
          </p:nvCxnSpPr>
          <p:spPr>
            <a:xfrm>
              <a:off x="90435" y="115556"/>
              <a:ext cx="5258" cy="212349"/>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8" name="Gerader Verbinder 97"/>
            <p:cNvCxnSpPr/>
            <p:nvPr/>
          </p:nvCxnSpPr>
          <p:spPr>
            <a:xfrm>
              <a:off x="95460" y="316523"/>
              <a:ext cx="61912" cy="9048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9" name="Gerader Verbinder 98"/>
            <p:cNvCxnSpPr/>
            <p:nvPr/>
          </p:nvCxnSpPr>
          <p:spPr>
            <a:xfrm flipH="1">
              <a:off x="30145" y="316523"/>
              <a:ext cx="64666" cy="8267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0" name="Gerader Verbinder 99"/>
            <p:cNvCxnSpPr/>
            <p:nvPr/>
          </p:nvCxnSpPr>
          <p:spPr>
            <a:xfrm>
              <a:off x="0" y="165798"/>
              <a:ext cx="95885" cy="6223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1" name="Gerader Verbinder 100"/>
            <p:cNvCxnSpPr/>
            <p:nvPr/>
          </p:nvCxnSpPr>
          <p:spPr>
            <a:xfrm flipH="1">
              <a:off x="95460" y="140677"/>
              <a:ext cx="90170" cy="7810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02" name="Smiley 101"/>
            <p:cNvSpPr/>
            <p:nvPr/>
          </p:nvSpPr>
          <p:spPr>
            <a:xfrm>
              <a:off x="15073" y="-18695"/>
              <a:ext cx="142299" cy="157481"/>
            </a:xfrm>
            <a:prstGeom prst="smileyFace">
              <a:avLst/>
            </a:prstGeom>
            <a:solidFill>
              <a:srgbClr val="FFC000"/>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03" name="Gruppieren 102"/>
          <p:cNvGrpSpPr/>
          <p:nvPr/>
        </p:nvGrpSpPr>
        <p:grpSpPr>
          <a:xfrm>
            <a:off x="4711686" y="2782036"/>
            <a:ext cx="647295" cy="1035559"/>
            <a:chOff x="0" y="-18695"/>
            <a:chExt cx="185630" cy="425706"/>
          </a:xfrm>
        </p:grpSpPr>
        <p:cxnSp>
          <p:nvCxnSpPr>
            <p:cNvPr id="104" name="Gerader Verbinder 103"/>
            <p:cNvCxnSpPr/>
            <p:nvPr/>
          </p:nvCxnSpPr>
          <p:spPr>
            <a:xfrm>
              <a:off x="90435" y="115556"/>
              <a:ext cx="5258" cy="212349"/>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5" name="Gerader Verbinder 104"/>
            <p:cNvCxnSpPr/>
            <p:nvPr/>
          </p:nvCxnSpPr>
          <p:spPr>
            <a:xfrm>
              <a:off x="95460" y="316523"/>
              <a:ext cx="61912" cy="9048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6" name="Gerader Verbinder 105"/>
            <p:cNvCxnSpPr/>
            <p:nvPr/>
          </p:nvCxnSpPr>
          <p:spPr>
            <a:xfrm flipH="1">
              <a:off x="30145" y="316523"/>
              <a:ext cx="64666" cy="8267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7" name="Gerader Verbinder 106"/>
            <p:cNvCxnSpPr/>
            <p:nvPr/>
          </p:nvCxnSpPr>
          <p:spPr>
            <a:xfrm>
              <a:off x="0" y="165798"/>
              <a:ext cx="95885" cy="6223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8" name="Gerader Verbinder 107"/>
            <p:cNvCxnSpPr/>
            <p:nvPr/>
          </p:nvCxnSpPr>
          <p:spPr>
            <a:xfrm flipH="1">
              <a:off x="95460" y="140677"/>
              <a:ext cx="90170" cy="7810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09" name="Smiley 108"/>
            <p:cNvSpPr/>
            <p:nvPr/>
          </p:nvSpPr>
          <p:spPr>
            <a:xfrm>
              <a:off x="15073" y="-18695"/>
              <a:ext cx="142299" cy="157481"/>
            </a:xfrm>
            <a:prstGeom prst="smileyFace">
              <a:avLst/>
            </a:prstGeom>
            <a:solidFill>
              <a:srgbClr val="FFC000"/>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0" name="Gruppieren 109"/>
          <p:cNvGrpSpPr/>
          <p:nvPr/>
        </p:nvGrpSpPr>
        <p:grpSpPr>
          <a:xfrm>
            <a:off x="5586569" y="3576235"/>
            <a:ext cx="647295" cy="1035559"/>
            <a:chOff x="0" y="-18695"/>
            <a:chExt cx="185630" cy="425706"/>
          </a:xfrm>
        </p:grpSpPr>
        <p:cxnSp>
          <p:nvCxnSpPr>
            <p:cNvPr id="111" name="Gerader Verbinder 110"/>
            <p:cNvCxnSpPr/>
            <p:nvPr/>
          </p:nvCxnSpPr>
          <p:spPr>
            <a:xfrm>
              <a:off x="90435" y="115556"/>
              <a:ext cx="5258" cy="212349"/>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2" name="Gerader Verbinder 111"/>
            <p:cNvCxnSpPr/>
            <p:nvPr/>
          </p:nvCxnSpPr>
          <p:spPr>
            <a:xfrm>
              <a:off x="95460" y="316523"/>
              <a:ext cx="61912" cy="9048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3" name="Gerader Verbinder 112"/>
            <p:cNvCxnSpPr/>
            <p:nvPr/>
          </p:nvCxnSpPr>
          <p:spPr>
            <a:xfrm flipH="1">
              <a:off x="30145" y="316523"/>
              <a:ext cx="64666" cy="8267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4" name="Gerader Verbinder 113"/>
            <p:cNvCxnSpPr/>
            <p:nvPr/>
          </p:nvCxnSpPr>
          <p:spPr>
            <a:xfrm>
              <a:off x="0" y="165798"/>
              <a:ext cx="95885" cy="6223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5" name="Gerader Verbinder 114"/>
            <p:cNvCxnSpPr/>
            <p:nvPr/>
          </p:nvCxnSpPr>
          <p:spPr>
            <a:xfrm flipH="1">
              <a:off x="95460" y="140677"/>
              <a:ext cx="90170" cy="7810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16" name="Smiley 115"/>
            <p:cNvSpPr/>
            <p:nvPr/>
          </p:nvSpPr>
          <p:spPr>
            <a:xfrm>
              <a:off x="15073" y="-18695"/>
              <a:ext cx="142299" cy="157481"/>
            </a:xfrm>
            <a:prstGeom prst="smileyFace">
              <a:avLst/>
            </a:prstGeom>
            <a:solidFill>
              <a:srgbClr val="FFC000"/>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17" name="Gruppieren 116"/>
          <p:cNvGrpSpPr/>
          <p:nvPr/>
        </p:nvGrpSpPr>
        <p:grpSpPr>
          <a:xfrm>
            <a:off x="5786042" y="3025478"/>
            <a:ext cx="647295" cy="1035559"/>
            <a:chOff x="0" y="-18695"/>
            <a:chExt cx="185630" cy="425706"/>
          </a:xfrm>
        </p:grpSpPr>
        <p:cxnSp>
          <p:nvCxnSpPr>
            <p:cNvPr id="118" name="Gerader Verbinder 117"/>
            <p:cNvCxnSpPr/>
            <p:nvPr/>
          </p:nvCxnSpPr>
          <p:spPr>
            <a:xfrm>
              <a:off x="90435" y="115556"/>
              <a:ext cx="5258" cy="212349"/>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9" name="Gerader Verbinder 118"/>
            <p:cNvCxnSpPr/>
            <p:nvPr/>
          </p:nvCxnSpPr>
          <p:spPr>
            <a:xfrm>
              <a:off x="95460" y="316523"/>
              <a:ext cx="61912" cy="9048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0" name="Gerader Verbinder 119"/>
            <p:cNvCxnSpPr/>
            <p:nvPr/>
          </p:nvCxnSpPr>
          <p:spPr>
            <a:xfrm flipH="1">
              <a:off x="30145" y="316523"/>
              <a:ext cx="64666" cy="8267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1" name="Gerader Verbinder 120"/>
            <p:cNvCxnSpPr/>
            <p:nvPr/>
          </p:nvCxnSpPr>
          <p:spPr>
            <a:xfrm>
              <a:off x="0" y="165798"/>
              <a:ext cx="95885" cy="6223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2" name="Gerader Verbinder 121"/>
            <p:cNvCxnSpPr/>
            <p:nvPr/>
          </p:nvCxnSpPr>
          <p:spPr>
            <a:xfrm flipH="1">
              <a:off x="95460" y="140677"/>
              <a:ext cx="90170" cy="7810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23" name="Smiley 122"/>
            <p:cNvSpPr/>
            <p:nvPr/>
          </p:nvSpPr>
          <p:spPr>
            <a:xfrm>
              <a:off x="15073" y="-18695"/>
              <a:ext cx="142299" cy="157481"/>
            </a:xfrm>
            <a:prstGeom prst="smileyFace">
              <a:avLst/>
            </a:prstGeom>
            <a:solidFill>
              <a:srgbClr val="FFC000"/>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24" name="Gruppieren 123"/>
          <p:cNvGrpSpPr/>
          <p:nvPr/>
        </p:nvGrpSpPr>
        <p:grpSpPr>
          <a:xfrm>
            <a:off x="5281487" y="2760154"/>
            <a:ext cx="647295" cy="1035559"/>
            <a:chOff x="0" y="-18695"/>
            <a:chExt cx="185630" cy="425706"/>
          </a:xfrm>
        </p:grpSpPr>
        <p:cxnSp>
          <p:nvCxnSpPr>
            <p:cNvPr id="125" name="Gerader Verbinder 124"/>
            <p:cNvCxnSpPr/>
            <p:nvPr/>
          </p:nvCxnSpPr>
          <p:spPr>
            <a:xfrm>
              <a:off x="90435" y="115556"/>
              <a:ext cx="5258" cy="212349"/>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6" name="Gerader Verbinder 125"/>
            <p:cNvCxnSpPr/>
            <p:nvPr/>
          </p:nvCxnSpPr>
          <p:spPr>
            <a:xfrm>
              <a:off x="95460" y="316523"/>
              <a:ext cx="61912" cy="90488"/>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7" name="Gerader Verbinder 126"/>
            <p:cNvCxnSpPr/>
            <p:nvPr/>
          </p:nvCxnSpPr>
          <p:spPr>
            <a:xfrm flipH="1">
              <a:off x="30145" y="316523"/>
              <a:ext cx="64666" cy="82672"/>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8" name="Gerader Verbinder 127"/>
            <p:cNvCxnSpPr/>
            <p:nvPr/>
          </p:nvCxnSpPr>
          <p:spPr>
            <a:xfrm>
              <a:off x="0" y="165798"/>
              <a:ext cx="95885" cy="6223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9" name="Gerader Verbinder 128"/>
            <p:cNvCxnSpPr/>
            <p:nvPr/>
          </p:nvCxnSpPr>
          <p:spPr>
            <a:xfrm flipH="1">
              <a:off x="95460" y="140677"/>
              <a:ext cx="90170" cy="7810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30" name="Smiley 129"/>
            <p:cNvSpPr/>
            <p:nvPr/>
          </p:nvSpPr>
          <p:spPr>
            <a:xfrm>
              <a:off x="15073" y="-18695"/>
              <a:ext cx="142299" cy="157481"/>
            </a:xfrm>
            <a:prstGeom prst="smileyFace">
              <a:avLst/>
            </a:prstGeom>
            <a:solidFill>
              <a:srgbClr val="FFC000"/>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31" name="Gruppieren 130"/>
          <p:cNvGrpSpPr/>
          <p:nvPr/>
        </p:nvGrpSpPr>
        <p:grpSpPr>
          <a:xfrm>
            <a:off x="1472151" y="3581141"/>
            <a:ext cx="436597" cy="804549"/>
            <a:chOff x="0" y="0"/>
            <a:chExt cx="135839" cy="346202"/>
          </a:xfrm>
        </p:grpSpPr>
        <p:cxnSp>
          <p:nvCxnSpPr>
            <p:cNvPr id="132" name="Gerader Verbinder 131"/>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3" name="Gerader Verbinder 132"/>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4" name="Gerader Verbinder 133"/>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5" name="Gerader Verbinder 134"/>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6" name="Gerader Verbinder 135"/>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37" name="Smiley 136"/>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38" name="Gruppieren 137"/>
          <p:cNvGrpSpPr/>
          <p:nvPr/>
        </p:nvGrpSpPr>
        <p:grpSpPr>
          <a:xfrm>
            <a:off x="1897722" y="3830750"/>
            <a:ext cx="436597" cy="804549"/>
            <a:chOff x="0" y="0"/>
            <a:chExt cx="135839" cy="346202"/>
          </a:xfrm>
        </p:grpSpPr>
        <p:cxnSp>
          <p:nvCxnSpPr>
            <p:cNvPr id="139" name="Gerader Verbinder 138"/>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0" name="Gerader Verbinder 139"/>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1" name="Gerader Verbinder 140"/>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2" name="Gerader Verbinder 141"/>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3" name="Gerader Verbinder 142"/>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4" name="Smiley 143"/>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45" name="Gruppieren 144"/>
          <p:cNvGrpSpPr/>
          <p:nvPr/>
        </p:nvGrpSpPr>
        <p:grpSpPr>
          <a:xfrm>
            <a:off x="1952627" y="3403069"/>
            <a:ext cx="436597" cy="804549"/>
            <a:chOff x="0" y="0"/>
            <a:chExt cx="135839" cy="346202"/>
          </a:xfrm>
        </p:grpSpPr>
        <p:cxnSp>
          <p:nvCxnSpPr>
            <p:cNvPr id="146" name="Gerader Verbinder 145"/>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7" name="Gerader Verbinder 146"/>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8" name="Gerader Verbinder 147"/>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9" name="Gerader Verbinder 148"/>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Gerader Verbinder 149"/>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1" name="Smiley 150"/>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52" name="Gruppieren 151"/>
          <p:cNvGrpSpPr/>
          <p:nvPr/>
        </p:nvGrpSpPr>
        <p:grpSpPr>
          <a:xfrm>
            <a:off x="2233949" y="3591140"/>
            <a:ext cx="436597" cy="804549"/>
            <a:chOff x="0" y="0"/>
            <a:chExt cx="135839" cy="346202"/>
          </a:xfrm>
        </p:grpSpPr>
        <p:cxnSp>
          <p:nvCxnSpPr>
            <p:cNvPr id="153" name="Gerader Verbinder 152"/>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Gerader Verbinder 153"/>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Gerader Verbinder 154"/>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6" name="Gerader Verbinder 155"/>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7" name="Gerader Verbinder 156"/>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8" name="Smiley 157"/>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59" name="Gruppieren 158"/>
          <p:cNvGrpSpPr/>
          <p:nvPr/>
        </p:nvGrpSpPr>
        <p:grpSpPr>
          <a:xfrm>
            <a:off x="2402517" y="3103634"/>
            <a:ext cx="436597" cy="804549"/>
            <a:chOff x="0" y="0"/>
            <a:chExt cx="135839" cy="346202"/>
          </a:xfrm>
        </p:grpSpPr>
        <p:cxnSp>
          <p:nvCxnSpPr>
            <p:cNvPr id="160" name="Gerader Verbinder 159"/>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1" name="Gerader Verbinder 160"/>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2" name="Gerader Verbinder 161"/>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3" name="Gerader Verbinder 162"/>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4" name="Gerader Verbinder 163"/>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5" name="Smiley 164"/>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66" name="Gruppieren 165"/>
          <p:cNvGrpSpPr/>
          <p:nvPr/>
        </p:nvGrpSpPr>
        <p:grpSpPr>
          <a:xfrm>
            <a:off x="1865078" y="2963436"/>
            <a:ext cx="436597" cy="804549"/>
            <a:chOff x="0" y="0"/>
            <a:chExt cx="135839" cy="346202"/>
          </a:xfrm>
        </p:grpSpPr>
        <p:cxnSp>
          <p:nvCxnSpPr>
            <p:cNvPr id="167" name="Gerader Verbinder 166"/>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8" name="Gerader Verbinder 167"/>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9" name="Gerader Verbinder 168"/>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0" name="Gerader Verbinder 169"/>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1" name="Gerader Verbinder 170"/>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2" name="Smiley 171"/>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73" name="Gruppieren 172"/>
          <p:cNvGrpSpPr/>
          <p:nvPr/>
        </p:nvGrpSpPr>
        <p:grpSpPr>
          <a:xfrm>
            <a:off x="1361372" y="3131123"/>
            <a:ext cx="436597" cy="804549"/>
            <a:chOff x="0" y="0"/>
            <a:chExt cx="135839" cy="346202"/>
          </a:xfrm>
        </p:grpSpPr>
        <p:cxnSp>
          <p:nvCxnSpPr>
            <p:cNvPr id="174" name="Gerader Verbinder 173"/>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5" name="Gerader Verbinder 174"/>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6" name="Gerader Verbinder 175"/>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7" name="Gerader Verbinder 176"/>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8" name="Gerader Verbinder 177"/>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9" name="Smiley 178"/>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80" name="Gruppieren 179"/>
          <p:cNvGrpSpPr/>
          <p:nvPr/>
        </p:nvGrpSpPr>
        <p:grpSpPr>
          <a:xfrm>
            <a:off x="1768732" y="1681113"/>
            <a:ext cx="436597" cy="804549"/>
            <a:chOff x="0" y="0"/>
            <a:chExt cx="135839" cy="346202"/>
          </a:xfrm>
        </p:grpSpPr>
        <p:cxnSp>
          <p:nvCxnSpPr>
            <p:cNvPr id="181" name="Gerader Verbinder 180"/>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2" name="Gerader Verbinder 181"/>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3" name="Gerader Verbinder 182"/>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4" name="Gerader Verbinder 183"/>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5" name="Gerader Verbinder 184"/>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86" name="Smiley 185"/>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87" name="Gruppieren 186"/>
          <p:cNvGrpSpPr/>
          <p:nvPr/>
        </p:nvGrpSpPr>
        <p:grpSpPr>
          <a:xfrm>
            <a:off x="1375642" y="1976091"/>
            <a:ext cx="436597" cy="804549"/>
            <a:chOff x="0" y="0"/>
            <a:chExt cx="135839" cy="346202"/>
          </a:xfrm>
        </p:grpSpPr>
        <p:cxnSp>
          <p:nvCxnSpPr>
            <p:cNvPr id="188" name="Gerader Verbinder 187"/>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9" name="Gerader Verbinder 188"/>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0" name="Gerader Verbinder 189"/>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1" name="Gerader Verbinder 190"/>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2" name="Gerader Verbinder 191"/>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3" name="Smiley 192"/>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194" name="Gruppieren 193"/>
          <p:cNvGrpSpPr/>
          <p:nvPr/>
        </p:nvGrpSpPr>
        <p:grpSpPr>
          <a:xfrm>
            <a:off x="2649404" y="4710093"/>
            <a:ext cx="436597" cy="804549"/>
            <a:chOff x="0" y="0"/>
            <a:chExt cx="135839" cy="346202"/>
          </a:xfrm>
        </p:grpSpPr>
        <p:cxnSp>
          <p:nvCxnSpPr>
            <p:cNvPr id="195" name="Gerader Verbinder 194"/>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6" name="Gerader Verbinder 195"/>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7" name="Gerader Verbinder 196"/>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8" name="Gerader Verbinder 197"/>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9" name="Gerader Verbinder 198"/>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0" name="Smiley 199"/>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01" name="Gruppieren 200"/>
          <p:cNvGrpSpPr/>
          <p:nvPr/>
        </p:nvGrpSpPr>
        <p:grpSpPr>
          <a:xfrm>
            <a:off x="3058712" y="5140248"/>
            <a:ext cx="436597" cy="804549"/>
            <a:chOff x="0" y="0"/>
            <a:chExt cx="135839" cy="346202"/>
          </a:xfrm>
        </p:grpSpPr>
        <p:cxnSp>
          <p:nvCxnSpPr>
            <p:cNvPr id="202" name="Gerader Verbinder 201"/>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3" name="Gerader Verbinder 202"/>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4" name="Gerader Verbinder 203"/>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5" name="Gerader Verbinder 204"/>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6" name="Gerader Verbinder 205"/>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7" name="Smiley 206"/>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08" name="Gruppieren 207"/>
          <p:cNvGrpSpPr/>
          <p:nvPr/>
        </p:nvGrpSpPr>
        <p:grpSpPr>
          <a:xfrm>
            <a:off x="2471294" y="5252616"/>
            <a:ext cx="436597" cy="804549"/>
            <a:chOff x="0" y="0"/>
            <a:chExt cx="135839" cy="346202"/>
          </a:xfrm>
        </p:grpSpPr>
        <p:cxnSp>
          <p:nvCxnSpPr>
            <p:cNvPr id="209" name="Gerader Verbinder 208"/>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0" name="Gerader Verbinder 209"/>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1" name="Gerader Verbinder 210"/>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2" name="Gerader Verbinder 211"/>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3" name="Gerader Verbinder 212"/>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4" name="Smiley 213"/>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15" name="Gruppieren 214"/>
          <p:cNvGrpSpPr/>
          <p:nvPr/>
        </p:nvGrpSpPr>
        <p:grpSpPr>
          <a:xfrm>
            <a:off x="2296969" y="1647381"/>
            <a:ext cx="436597" cy="804549"/>
            <a:chOff x="0" y="0"/>
            <a:chExt cx="135839" cy="346202"/>
          </a:xfrm>
        </p:grpSpPr>
        <p:cxnSp>
          <p:nvCxnSpPr>
            <p:cNvPr id="216" name="Gerader Verbinder 215"/>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7" name="Gerader Verbinder 216"/>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8" name="Gerader Verbinder 217"/>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9" name="Gerader Verbinder 218"/>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0" name="Gerader Verbinder 219"/>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1" name="Smiley 220"/>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22" name="Gruppieren 221"/>
          <p:cNvGrpSpPr/>
          <p:nvPr/>
        </p:nvGrpSpPr>
        <p:grpSpPr>
          <a:xfrm>
            <a:off x="1922111" y="2106410"/>
            <a:ext cx="436597" cy="804549"/>
            <a:chOff x="0" y="0"/>
            <a:chExt cx="135839" cy="346202"/>
          </a:xfrm>
        </p:grpSpPr>
        <p:cxnSp>
          <p:nvCxnSpPr>
            <p:cNvPr id="223" name="Gerader Verbinder 222"/>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4" name="Gerader Verbinder 223"/>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5" name="Gerader Verbinder 224"/>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6" name="Gerader Verbinder 225"/>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7" name="Gerader Verbinder 226"/>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8" name="Smiley 227"/>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29" name="Gruppieren 228"/>
          <p:cNvGrpSpPr/>
          <p:nvPr/>
        </p:nvGrpSpPr>
        <p:grpSpPr>
          <a:xfrm>
            <a:off x="3287516" y="2117294"/>
            <a:ext cx="436597" cy="804549"/>
            <a:chOff x="0" y="0"/>
            <a:chExt cx="135839" cy="346202"/>
          </a:xfrm>
        </p:grpSpPr>
        <p:cxnSp>
          <p:nvCxnSpPr>
            <p:cNvPr id="230" name="Gerader Verbinder 229"/>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1" name="Gerader Verbinder 230"/>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2" name="Gerader Verbinder 231"/>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3" name="Gerader Verbinder 232"/>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4" name="Gerader Verbinder 233"/>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35" name="Smiley 234"/>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36" name="Gruppieren 235"/>
          <p:cNvGrpSpPr/>
          <p:nvPr/>
        </p:nvGrpSpPr>
        <p:grpSpPr>
          <a:xfrm>
            <a:off x="4057219" y="2232715"/>
            <a:ext cx="436597" cy="804549"/>
            <a:chOff x="0" y="0"/>
            <a:chExt cx="135839" cy="346202"/>
          </a:xfrm>
        </p:grpSpPr>
        <p:cxnSp>
          <p:nvCxnSpPr>
            <p:cNvPr id="237" name="Gerader Verbinder 236"/>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8" name="Gerader Verbinder 237"/>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9" name="Gerader Verbinder 238"/>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0" name="Gerader Verbinder 239"/>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1" name="Gerader Verbinder 240"/>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2" name="Smiley 241"/>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43" name="Gruppieren 242"/>
          <p:cNvGrpSpPr/>
          <p:nvPr/>
        </p:nvGrpSpPr>
        <p:grpSpPr>
          <a:xfrm>
            <a:off x="3464483" y="2489529"/>
            <a:ext cx="436597" cy="804549"/>
            <a:chOff x="0" y="0"/>
            <a:chExt cx="135839" cy="346202"/>
          </a:xfrm>
        </p:grpSpPr>
        <p:cxnSp>
          <p:nvCxnSpPr>
            <p:cNvPr id="244" name="Gerader Verbinder 243"/>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5" name="Gerader Verbinder 244"/>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6" name="Gerader Verbinder 245"/>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7" name="Gerader Verbinder 246"/>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8" name="Gerader Verbinder 247"/>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9" name="Smiley 248"/>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50" name="Gruppieren 249"/>
          <p:cNvGrpSpPr/>
          <p:nvPr/>
        </p:nvGrpSpPr>
        <p:grpSpPr>
          <a:xfrm>
            <a:off x="3446031" y="3274895"/>
            <a:ext cx="436597" cy="804549"/>
            <a:chOff x="0" y="0"/>
            <a:chExt cx="135839" cy="346202"/>
          </a:xfrm>
        </p:grpSpPr>
        <p:cxnSp>
          <p:nvCxnSpPr>
            <p:cNvPr id="251" name="Gerader Verbinder 250"/>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2" name="Gerader Verbinder 251"/>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3" name="Gerader Verbinder 252"/>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4" name="Gerader Verbinder 253"/>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5" name="Gerader Verbinder 254"/>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56" name="Smiley 255"/>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57" name="Gruppieren 256"/>
          <p:cNvGrpSpPr/>
          <p:nvPr/>
        </p:nvGrpSpPr>
        <p:grpSpPr>
          <a:xfrm>
            <a:off x="3195047" y="2746792"/>
            <a:ext cx="436597" cy="804549"/>
            <a:chOff x="0" y="0"/>
            <a:chExt cx="135839" cy="346202"/>
          </a:xfrm>
        </p:grpSpPr>
        <p:cxnSp>
          <p:nvCxnSpPr>
            <p:cNvPr id="258" name="Gerader Verbinder 257"/>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9" name="Gerader Verbinder 258"/>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0" name="Gerader Verbinder 259"/>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1" name="Gerader Verbinder 260"/>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2" name="Gerader Verbinder 261"/>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3" name="Smiley 262"/>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64" name="Gruppieren 263"/>
          <p:cNvGrpSpPr/>
          <p:nvPr/>
        </p:nvGrpSpPr>
        <p:grpSpPr>
          <a:xfrm>
            <a:off x="3877006" y="2662065"/>
            <a:ext cx="436597" cy="804549"/>
            <a:chOff x="0" y="0"/>
            <a:chExt cx="135839" cy="346202"/>
          </a:xfrm>
        </p:grpSpPr>
        <p:cxnSp>
          <p:nvCxnSpPr>
            <p:cNvPr id="265" name="Gerader Verbinder 264"/>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6" name="Gerader Verbinder 265"/>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7" name="Gerader Verbinder 266"/>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8" name="Gerader Verbinder 267"/>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9" name="Gerader Verbinder 268"/>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70" name="Smiley 269"/>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71" name="Gruppieren 270"/>
          <p:cNvGrpSpPr/>
          <p:nvPr/>
        </p:nvGrpSpPr>
        <p:grpSpPr>
          <a:xfrm>
            <a:off x="5275662" y="4927267"/>
            <a:ext cx="436597" cy="804549"/>
            <a:chOff x="0" y="0"/>
            <a:chExt cx="135839" cy="346202"/>
          </a:xfrm>
        </p:grpSpPr>
        <p:cxnSp>
          <p:nvCxnSpPr>
            <p:cNvPr id="272" name="Gerader Verbinder 271"/>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3" name="Gerader Verbinder 272"/>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4" name="Gerader Verbinder 273"/>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5" name="Gerader Verbinder 274"/>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6" name="Gerader Verbinder 275"/>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77" name="Smiley 276"/>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78" name="Gruppieren 277"/>
          <p:cNvGrpSpPr/>
          <p:nvPr/>
        </p:nvGrpSpPr>
        <p:grpSpPr>
          <a:xfrm>
            <a:off x="4820254" y="4889743"/>
            <a:ext cx="436597" cy="804549"/>
            <a:chOff x="0" y="0"/>
            <a:chExt cx="135839" cy="346202"/>
          </a:xfrm>
        </p:grpSpPr>
        <p:cxnSp>
          <p:nvCxnSpPr>
            <p:cNvPr id="279" name="Gerader Verbinder 278"/>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0" name="Gerader Verbinder 279"/>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1" name="Gerader Verbinder 280"/>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 name="Gerader Verbinder 281"/>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3" name="Gerader Verbinder 282"/>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4" name="Smiley 283"/>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85" name="Gruppieren 284"/>
          <p:cNvGrpSpPr/>
          <p:nvPr/>
        </p:nvGrpSpPr>
        <p:grpSpPr>
          <a:xfrm>
            <a:off x="4377207" y="4878773"/>
            <a:ext cx="436597" cy="804549"/>
            <a:chOff x="0" y="0"/>
            <a:chExt cx="135839" cy="346202"/>
          </a:xfrm>
        </p:grpSpPr>
        <p:cxnSp>
          <p:nvCxnSpPr>
            <p:cNvPr id="286" name="Gerader Verbinder 285"/>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7" name="Gerader Verbinder 286"/>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8" name="Gerader Verbinder 287"/>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9" name="Gerader Verbinder 288"/>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0" name="Gerader Verbinder 289"/>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91" name="Smiley 290"/>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92" name="Gruppieren 291"/>
          <p:cNvGrpSpPr/>
          <p:nvPr/>
        </p:nvGrpSpPr>
        <p:grpSpPr>
          <a:xfrm>
            <a:off x="6448631" y="2474680"/>
            <a:ext cx="436597" cy="804549"/>
            <a:chOff x="0" y="0"/>
            <a:chExt cx="135839" cy="346202"/>
          </a:xfrm>
        </p:grpSpPr>
        <p:cxnSp>
          <p:nvCxnSpPr>
            <p:cNvPr id="293" name="Gerader Verbinder 292"/>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4" name="Gerader Verbinder 293"/>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5" name="Gerader Verbinder 294"/>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6" name="Gerader Verbinder 295"/>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7" name="Gerader Verbinder 296"/>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98" name="Smiley 297"/>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299" name="Gruppieren 298"/>
          <p:cNvGrpSpPr/>
          <p:nvPr/>
        </p:nvGrpSpPr>
        <p:grpSpPr>
          <a:xfrm>
            <a:off x="6486968" y="2065349"/>
            <a:ext cx="436597" cy="804549"/>
            <a:chOff x="0" y="0"/>
            <a:chExt cx="135839" cy="346202"/>
          </a:xfrm>
        </p:grpSpPr>
        <p:cxnSp>
          <p:nvCxnSpPr>
            <p:cNvPr id="300" name="Gerader Verbinder 299"/>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1" name="Gerader Verbinder 300"/>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2" name="Gerader Verbinder 301"/>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3" name="Gerader Verbinder 302"/>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4" name="Gerader Verbinder 303"/>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5" name="Smiley 304"/>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06" name="Gruppieren 305"/>
          <p:cNvGrpSpPr/>
          <p:nvPr/>
        </p:nvGrpSpPr>
        <p:grpSpPr>
          <a:xfrm>
            <a:off x="5951426" y="2152710"/>
            <a:ext cx="436597" cy="804549"/>
            <a:chOff x="0" y="0"/>
            <a:chExt cx="135839" cy="346202"/>
          </a:xfrm>
        </p:grpSpPr>
        <p:cxnSp>
          <p:nvCxnSpPr>
            <p:cNvPr id="307" name="Gerader Verbinder 306"/>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8" name="Gerader Verbinder 307"/>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9" name="Gerader Verbinder 308"/>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0" name="Gerader Verbinder 309"/>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1" name="Gerader Verbinder 310"/>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12" name="Smiley 311"/>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13" name="Gruppieren 312"/>
          <p:cNvGrpSpPr/>
          <p:nvPr/>
        </p:nvGrpSpPr>
        <p:grpSpPr>
          <a:xfrm>
            <a:off x="6101390" y="1792493"/>
            <a:ext cx="436597" cy="804549"/>
            <a:chOff x="0" y="0"/>
            <a:chExt cx="135839" cy="346202"/>
          </a:xfrm>
        </p:grpSpPr>
        <p:cxnSp>
          <p:nvCxnSpPr>
            <p:cNvPr id="314" name="Gerader Verbinder 313"/>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5" name="Gerader Verbinder 314"/>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6" name="Gerader Verbinder 315"/>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7" name="Gerader Verbinder 316"/>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8" name="Gerader Verbinder 317"/>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19" name="Smiley 318"/>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20" name="Gruppieren 319"/>
          <p:cNvGrpSpPr/>
          <p:nvPr/>
        </p:nvGrpSpPr>
        <p:grpSpPr>
          <a:xfrm>
            <a:off x="5595241" y="1879902"/>
            <a:ext cx="436597" cy="804549"/>
            <a:chOff x="0" y="0"/>
            <a:chExt cx="135839" cy="346202"/>
          </a:xfrm>
        </p:grpSpPr>
        <p:cxnSp>
          <p:nvCxnSpPr>
            <p:cNvPr id="321" name="Gerader Verbinder 320"/>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2" name="Gerader Verbinder 321"/>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3" name="Gerader Verbinder 322"/>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4" name="Gerader Verbinder 323"/>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5" name="Gerader Verbinder 324"/>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26" name="Smiley 325"/>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27" name="Gruppieren 326"/>
          <p:cNvGrpSpPr/>
          <p:nvPr/>
        </p:nvGrpSpPr>
        <p:grpSpPr>
          <a:xfrm>
            <a:off x="7535792" y="1848384"/>
            <a:ext cx="436597" cy="804549"/>
            <a:chOff x="0" y="0"/>
            <a:chExt cx="135839" cy="346202"/>
          </a:xfrm>
        </p:grpSpPr>
        <p:cxnSp>
          <p:nvCxnSpPr>
            <p:cNvPr id="328" name="Gerader Verbinder 327"/>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9" name="Gerader Verbinder 328"/>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0" name="Gerader Verbinder 329"/>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1" name="Gerader Verbinder 330"/>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2" name="Gerader Verbinder 331"/>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33" name="Smiley 332"/>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34" name="Gruppieren 333"/>
          <p:cNvGrpSpPr/>
          <p:nvPr/>
        </p:nvGrpSpPr>
        <p:grpSpPr>
          <a:xfrm>
            <a:off x="8172339" y="3461559"/>
            <a:ext cx="436597" cy="804549"/>
            <a:chOff x="0" y="0"/>
            <a:chExt cx="135839" cy="346202"/>
          </a:xfrm>
        </p:grpSpPr>
        <p:cxnSp>
          <p:nvCxnSpPr>
            <p:cNvPr id="335" name="Gerader Verbinder 334"/>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6" name="Gerader Verbinder 335"/>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7" name="Gerader Verbinder 336"/>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8" name="Gerader Verbinder 337"/>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9" name="Gerader Verbinder 338"/>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0" name="Smiley 339"/>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41" name="Gruppieren 340"/>
          <p:cNvGrpSpPr/>
          <p:nvPr/>
        </p:nvGrpSpPr>
        <p:grpSpPr>
          <a:xfrm>
            <a:off x="7618044" y="3532872"/>
            <a:ext cx="436597" cy="804549"/>
            <a:chOff x="0" y="0"/>
            <a:chExt cx="135839" cy="346202"/>
          </a:xfrm>
        </p:grpSpPr>
        <p:cxnSp>
          <p:nvCxnSpPr>
            <p:cNvPr id="342" name="Gerader Verbinder 341"/>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3" name="Gerader Verbinder 342"/>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4" name="Gerader Verbinder 343"/>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5" name="Gerader Verbinder 344"/>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6" name="Gerader Verbinder 345"/>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7" name="Smiley 346"/>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48" name="Gruppieren 347"/>
          <p:cNvGrpSpPr/>
          <p:nvPr/>
        </p:nvGrpSpPr>
        <p:grpSpPr>
          <a:xfrm>
            <a:off x="7867258" y="2979038"/>
            <a:ext cx="436597" cy="804549"/>
            <a:chOff x="0" y="0"/>
            <a:chExt cx="135839" cy="346202"/>
          </a:xfrm>
        </p:grpSpPr>
        <p:cxnSp>
          <p:nvCxnSpPr>
            <p:cNvPr id="349" name="Gerader Verbinder 348"/>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0" name="Gerader Verbinder 349"/>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1" name="Gerader Verbinder 350"/>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2" name="Gerader Verbinder 351"/>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3" name="Gerader Verbinder 352"/>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54" name="Smiley 353"/>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55" name="Gruppieren 354"/>
          <p:cNvGrpSpPr/>
          <p:nvPr/>
        </p:nvGrpSpPr>
        <p:grpSpPr>
          <a:xfrm>
            <a:off x="8291949" y="2891803"/>
            <a:ext cx="436597" cy="804549"/>
            <a:chOff x="0" y="0"/>
            <a:chExt cx="135839" cy="346202"/>
          </a:xfrm>
        </p:grpSpPr>
        <p:cxnSp>
          <p:nvCxnSpPr>
            <p:cNvPr id="356" name="Gerader Verbinder 355"/>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7" name="Gerader Verbinder 356"/>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8" name="Gerader Verbinder 357"/>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9" name="Gerader Verbinder 358"/>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0" name="Gerader Verbinder 359"/>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61" name="Smiley 360"/>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62" name="Gruppieren 361"/>
          <p:cNvGrpSpPr/>
          <p:nvPr/>
        </p:nvGrpSpPr>
        <p:grpSpPr>
          <a:xfrm>
            <a:off x="7881067" y="1984633"/>
            <a:ext cx="436597" cy="804549"/>
            <a:chOff x="0" y="0"/>
            <a:chExt cx="135839" cy="346202"/>
          </a:xfrm>
        </p:grpSpPr>
        <p:cxnSp>
          <p:nvCxnSpPr>
            <p:cNvPr id="363" name="Gerader Verbinder 362"/>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4" name="Gerader Verbinder 363"/>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5" name="Gerader Verbinder 364"/>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6" name="Gerader Verbinder 365"/>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7" name="Gerader Verbinder 366"/>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68" name="Smiley 367"/>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69" name="Gruppieren 368"/>
          <p:cNvGrpSpPr/>
          <p:nvPr/>
        </p:nvGrpSpPr>
        <p:grpSpPr>
          <a:xfrm>
            <a:off x="9973598" y="1847643"/>
            <a:ext cx="436597" cy="804549"/>
            <a:chOff x="0" y="0"/>
            <a:chExt cx="135839" cy="346202"/>
          </a:xfrm>
        </p:grpSpPr>
        <p:cxnSp>
          <p:nvCxnSpPr>
            <p:cNvPr id="370" name="Gerader Verbinder 369"/>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1" name="Gerader Verbinder 370"/>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2" name="Gerader Verbinder 371"/>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3" name="Gerader Verbinder 372"/>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4" name="Gerader Verbinder 373"/>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75" name="Smiley 374"/>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76" name="Gruppieren 375"/>
          <p:cNvGrpSpPr/>
          <p:nvPr/>
        </p:nvGrpSpPr>
        <p:grpSpPr>
          <a:xfrm>
            <a:off x="9327247" y="2016753"/>
            <a:ext cx="436597" cy="804549"/>
            <a:chOff x="0" y="0"/>
            <a:chExt cx="135839" cy="346202"/>
          </a:xfrm>
        </p:grpSpPr>
        <p:cxnSp>
          <p:nvCxnSpPr>
            <p:cNvPr id="377" name="Gerader Verbinder 376"/>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8" name="Gerader Verbinder 377"/>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9" name="Gerader Verbinder 378"/>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0" name="Gerader Verbinder 379"/>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1" name="Gerader Verbinder 380"/>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2" name="Smiley 381"/>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83" name="Gruppieren 382"/>
          <p:cNvGrpSpPr/>
          <p:nvPr/>
        </p:nvGrpSpPr>
        <p:grpSpPr>
          <a:xfrm>
            <a:off x="9715585" y="2248438"/>
            <a:ext cx="436597" cy="804549"/>
            <a:chOff x="0" y="0"/>
            <a:chExt cx="135839" cy="346202"/>
          </a:xfrm>
        </p:grpSpPr>
        <p:cxnSp>
          <p:nvCxnSpPr>
            <p:cNvPr id="384" name="Gerader Verbinder 383"/>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5" name="Gerader Verbinder 384"/>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6" name="Gerader Verbinder 385"/>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7" name="Gerader Verbinder 386"/>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8" name="Gerader Verbinder 387"/>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9" name="Smiley 388"/>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90" name="Gruppieren 389"/>
          <p:cNvGrpSpPr/>
          <p:nvPr/>
        </p:nvGrpSpPr>
        <p:grpSpPr>
          <a:xfrm>
            <a:off x="9685806" y="5169992"/>
            <a:ext cx="436597" cy="804549"/>
            <a:chOff x="0" y="0"/>
            <a:chExt cx="135839" cy="346202"/>
          </a:xfrm>
        </p:grpSpPr>
        <p:cxnSp>
          <p:nvCxnSpPr>
            <p:cNvPr id="391" name="Gerader Verbinder 390"/>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2" name="Gerader Verbinder 391"/>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3" name="Gerader Verbinder 392"/>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4" name="Gerader Verbinder 393"/>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5" name="Gerader Verbinder 394"/>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96" name="Smiley 395"/>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397" name="Gruppieren 396"/>
          <p:cNvGrpSpPr/>
          <p:nvPr/>
        </p:nvGrpSpPr>
        <p:grpSpPr>
          <a:xfrm>
            <a:off x="10206147" y="5112367"/>
            <a:ext cx="436597" cy="804549"/>
            <a:chOff x="0" y="0"/>
            <a:chExt cx="135839" cy="346202"/>
          </a:xfrm>
        </p:grpSpPr>
        <p:cxnSp>
          <p:nvCxnSpPr>
            <p:cNvPr id="398" name="Gerader Verbinder 397"/>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9" name="Gerader Verbinder 398"/>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0" name="Gerader Verbinder 399"/>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1" name="Gerader Verbinder 400"/>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2" name="Gerader Verbinder 401"/>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3" name="Smiley 402"/>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04" name="Gruppieren 403"/>
          <p:cNvGrpSpPr/>
          <p:nvPr/>
        </p:nvGrpSpPr>
        <p:grpSpPr>
          <a:xfrm>
            <a:off x="9811479" y="4691582"/>
            <a:ext cx="436597" cy="804549"/>
            <a:chOff x="0" y="0"/>
            <a:chExt cx="135839" cy="346202"/>
          </a:xfrm>
        </p:grpSpPr>
        <p:cxnSp>
          <p:nvCxnSpPr>
            <p:cNvPr id="405" name="Gerader Verbinder 404"/>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6" name="Gerader Verbinder 405"/>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7" name="Gerader Verbinder 406"/>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8" name="Gerader Verbinder 407"/>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9" name="Gerader Verbinder 408"/>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10" name="Smiley 409"/>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11" name="Gruppieren 410"/>
          <p:cNvGrpSpPr/>
          <p:nvPr/>
        </p:nvGrpSpPr>
        <p:grpSpPr>
          <a:xfrm>
            <a:off x="9742702" y="5561613"/>
            <a:ext cx="436597" cy="804549"/>
            <a:chOff x="0" y="0"/>
            <a:chExt cx="135839" cy="346202"/>
          </a:xfrm>
        </p:grpSpPr>
        <p:cxnSp>
          <p:nvCxnSpPr>
            <p:cNvPr id="412" name="Gerader Verbinder 411"/>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3" name="Gerader Verbinder 412"/>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4" name="Gerader Verbinder 413"/>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5" name="Gerader Verbinder 414"/>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6" name="Gerader Verbinder 415"/>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17" name="Smiley 416"/>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18" name="Gruppieren 417"/>
          <p:cNvGrpSpPr/>
          <p:nvPr/>
        </p:nvGrpSpPr>
        <p:grpSpPr>
          <a:xfrm>
            <a:off x="9290742" y="4977515"/>
            <a:ext cx="436597" cy="804549"/>
            <a:chOff x="0" y="0"/>
            <a:chExt cx="135839" cy="346202"/>
          </a:xfrm>
        </p:grpSpPr>
        <p:cxnSp>
          <p:nvCxnSpPr>
            <p:cNvPr id="419" name="Gerader Verbinder 418"/>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0" name="Gerader Verbinder 419"/>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1" name="Gerader Verbinder 420"/>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2" name="Gerader Verbinder 421"/>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3" name="Gerader Verbinder 422"/>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4" name="Smiley 423"/>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25" name="Gruppieren 424"/>
          <p:cNvGrpSpPr/>
          <p:nvPr/>
        </p:nvGrpSpPr>
        <p:grpSpPr>
          <a:xfrm>
            <a:off x="7512684" y="2194182"/>
            <a:ext cx="436597" cy="804549"/>
            <a:chOff x="0" y="0"/>
            <a:chExt cx="135839" cy="346202"/>
          </a:xfrm>
        </p:grpSpPr>
        <p:cxnSp>
          <p:nvCxnSpPr>
            <p:cNvPr id="426" name="Gerader Verbinder 425"/>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7" name="Gerader Verbinder 426"/>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8" name="Gerader Verbinder 427"/>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9" name="Gerader Verbinder 428"/>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0" name="Gerader Verbinder 429"/>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31" name="Smiley 430"/>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32" name="Gruppieren 431"/>
          <p:cNvGrpSpPr/>
          <p:nvPr/>
        </p:nvGrpSpPr>
        <p:grpSpPr>
          <a:xfrm>
            <a:off x="6815718" y="4654160"/>
            <a:ext cx="436597" cy="804549"/>
            <a:chOff x="0" y="0"/>
            <a:chExt cx="135839" cy="346202"/>
          </a:xfrm>
        </p:grpSpPr>
        <p:cxnSp>
          <p:nvCxnSpPr>
            <p:cNvPr id="433" name="Gerader Verbinder 432"/>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4" name="Gerader Verbinder 433"/>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5" name="Gerader Verbinder 434"/>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6" name="Gerader Verbinder 435"/>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7" name="Gerader Verbinder 436"/>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38" name="Smiley 437"/>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39" name="Gruppieren 438"/>
          <p:cNvGrpSpPr/>
          <p:nvPr/>
        </p:nvGrpSpPr>
        <p:grpSpPr>
          <a:xfrm>
            <a:off x="7287120" y="4502604"/>
            <a:ext cx="436597" cy="804549"/>
            <a:chOff x="0" y="0"/>
            <a:chExt cx="135839" cy="346202"/>
          </a:xfrm>
        </p:grpSpPr>
        <p:cxnSp>
          <p:nvCxnSpPr>
            <p:cNvPr id="440" name="Gerader Verbinder 439"/>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1" name="Gerader Verbinder 440"/>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2" name="Gerader Verbinder 441"/>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3" name="Gerader Verbinder 442"/>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4" name="Gerader Verbinder 443"/>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45" name="Smiley 444"/>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46" name="Gruppieren 445"/>
          <p:cNvGrpSpPr/>
          <p:nvPr/>
        </p:nvGrpSpPr>
        <p:grpSpPr>
          <a:xfrm>
            <a:off x="7584412" y="4817726"/>
            <a:ext cx="436597" cy="804549"/>
            <a:chOff x="0" y="0"/>
            <a:chExt cx="135839" cy="346202"/>
          </a:xfrm>
        </p:grpSpPr>
        <p:cxnSp>
          <p:nvCxnSpPr>
            <p:cNvPr id="447" name="Gerader Verbinder 446"/>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8" name="Gerader Verbinder 447"/>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9" name="Gerader Verbinder 448"/>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0" name="Gerader Verbinder 449"/>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1" name="Gerader Verbinder 450"/>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52" name="Smiley 451"/>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53" name="Gruppieren 452"/>
          <p:cNvGrpSpPr/>
          <p:nvPr/>
        </p:nvGrpSpPr>
        <p:grpSpPr>
          <a:xfrm>
            <a:off x="7139184" y="4907686"/>
            <a:ext cx="436597" cy="804549"/>
            <a:chOff x="0" y="0"/>
            <a:chExt cx="135839" cy="346202"/>
          </a:xfrm>
        </p:grpSpPr>
        <p:cxnSp>
          <p:nvCxnSpPr>
            <p:cNvPr id="454" name="Gerader Verbinder 453"/>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5" name="Gerader Verbinder 454"/>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6" name="Gerader Verbinder 455"/>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7" name="Gerader Verbinder 456"/>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8" name="Gerader Verbinder 457"/>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59" name="Smiley 458"/>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60" name="Gruppieren 459"/>
          <p:cNvGrpSpPr/>
          <p:nvPr/>
        </p:nvGrpSpPr>
        <p:grpSpPr>
          <a:xfrm>
            <a:off x="9469438" y="3234656"/>
            <a:ext cx="436597" cy="804549"/>
            <a:chOff x="0" y="0"/>
            <a:chExt cx="135839" cy="346202"/>
          </a:xfrm>
        </p:grpSpPr>
        <p:cxnSp>
          <p:nvCxnSpPr>
            <p:cNvPr id="461" name="Gerader Verbinder 460"/>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2" name="Gerader Verbinder 461"/>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3" name="Gerader Verbinder 462"/>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4" name="Gerader Verbinder 463"/>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5" name="Gerader Verbinder 464"/>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6" name="Smiley 465"/>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67" name="Gruppieren 466"/>
          <p:cNvGrpSpPr/>
          <p:nvPr/>
        </p:nvGrpSpPr>
        <p:grpSpPr>
          <a:xfrm>
            <a:off x="8961726" y="835281"/>
            <a:ext cx="436597" cy="804549"/>
            <a:chOff x="0" y="0"/>
            <a:chExt cx="135839" cy="346202"/>
          </a:xfrm>
        </p:grpSpPr>
        <p:cxnSp>
          <p:nvCxnSpPr>
            <p:cNvPr id="468" name="Gerader Verbinder 467"/>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9" name="Gerader Verbinder 468"/>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0" name="Gerader Verbinder 469"/>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1" name="Gerader Verbinder 470"/>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2" name="Gerader Verbinder 471"/>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73" name="Smiley 472"/>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74" name="Gruppieren 473"/>
          <p:cNvGrpSpPr/>
          <p:nvPr/>
        </p:nvGrpSpPr>
        <p:grpSpPr>
          <a:xfrm>
            <a:off x="8521307" y="816865"/>
            <a:ext cx="436597" cy="804549"/>
            <a:chOff x="0" y="0"/>
            <a:chExt cx="135839" cy="346202"/>
          </a:xfrm>
        </p:grpSpPr>
        <p:cxnSp>
          <p:nvCxnSpPr>
            <p:cNvPr id="475" name="Gerader Verbinder 474"/>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6" name="Gerader Verbinder 475"/>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7" name="Gerader Verbinder 476"/>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8" name="Gerader Verbinder 477"/>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9" name="Gerader Verbinder 478"/>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80" name="Smiley 479"/>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81" name="Gruppieren 480"/>
          <p:cNvGrpSpPr/>
          <p:nvPr/>
        </p:nvGrpSpPr>
        <p:grpSpPr>
          <a:xfrm>
            <a:off x="7632522" y="774114"/>
            <a:ext cx="436597" cy="804549"/>
            <a:chOff x="0" y="0"/>
            <a:chExt cx="135839" cy="346202"/>
          </a:xfrm>
        </p:grpSpPr>
        <p:cxnSp>
          <p:nvCxnSpPr>
            <p:cNvPr id="482" name="Gerader Verbinder 481"/>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3" name="Gerader Verbinder 482"/>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4" name="Gerader Verbinder 483"/>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5" name="Gerader Verbinder 484"/>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6" name="Gerader Verbinder 485"/>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87" name="Smiley 486"/>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88" name="Gruppieren 487"/>
          <p:cNvGrpSpPr/>
          <p:nvPr/>
        </p:nvGrpSpPr>
        <p:grpSpPr>
          <a:xfrm>
            <a:off x="8072313" y="798922"/>
            <a:ext cx="436597" cy="804549"/>
            <a:chOff x="0" y="0"/>
            <a:chExt cx="135839" cy="346202"/>
          </a:xfrm>
        </p:grpSpPr>
        <p:cxnSp>
          <p:nvCxnSpPr>
            <p:cNvPr id="489" name="Gerader Verbinder 488"/>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0" name="Gerader Verbinder 489"/>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1" name="Gerader Verbinder 490"/>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2" name="Gerader Verbinder 491"/>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3" name="Gerader Verbinder 492"/>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94" name="Smiley 493"/>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495" name="Gruppieren 494"/>
          <p:cNvGrpSpPr/>
          <p:nvPr/>
        </p:nvGrpSpPr>
        <p:grpSpPr>
          <a:xfrm>
            <a:off x="7962387" y="2240482"/>
            <a:ext cx="436597" cy="804549"/>
            <a:chOff x="0" y="0"/>
            <a:chExt cx="135839" cy="346202"/>
          </a:xfrm>
        </p:grpSpPr>
        <p:cxnSp>
          <p:nvCxnSpPr>
            <p:cNvPr id="496" name="Gerader Verbinder 495"/>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7" name="Gerader Verbinder 496"/>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8" name="Gerader Verbinder 497"/>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9" name="Gerader Verbinder 498"/>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0" name="Gerader Verbinder 499"/>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1" name="Smiley 500"/>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502" name="Gruppieren 501"/>
          <p:cNvGrpSpPr/>
          <p:nvPr/>
        </p:nvGrpSpPr>
        <p:grpSpPr>
          <a:xfrm>
            <a:off x="9539738" y="3710706"/>
            <a:ext cx="436597" cy="804549"/>
            <a:chOff x="0" y="0"/>
            <a:chExt cx="135839" cy="346202"/>
          </a:xfrm>
        </p:grpSpPr>
        <p:cxnSp>
          <p:nvCxnSpPr>
            <p:cNvPr id="503" name="Gerader Verbinder 502"/>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4" name="Gerader Verbinder 503"/>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5" name="Gerader Verbinder 504"/>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6" name="Gerader Verbinder 505"/>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7" name="Gerader Verbinder 506"/>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8" name="Smiley 507"/>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grpSp>
        <p:nvGrpSpPr>
          <p:cNvPr id="509" name="Gruppieren 508"/>
          <p:cNvGrpSpPr/>
          <p:nvPr/>
        </p:nvGrpSpPr>
        <p:grpSpPr>
          <a:xfrm>
            <a:off x="9903676" y="3283379"/>
            <a:ext cx="436597" cy="804549"/>
            <a:chOff x="0" y="0"/>
            <a:chExt cx="135839" cy="346202"/>
          </a:xfrm>
        </p:grpSpPr>
        <p:cxnSp>
          <p:nvCxnSpPr>
            <p:cNvPr id="510" name="Gerader Verbinder 509"/>
            <p:cNvCxnSpPr/>
            <p:nvPr/>
          </p:nvCxnSpPr>
          <p:spPr>
            <a:xfrm>
              <a:off x="58521" y="95097"/>
              <a:ext cx="0" cy="17145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1" name="Gerader Verbinder 510"/>
            <p:cNvCxnSpPr/>
            <p:nvPr/>
          </p:nvCxnSpPr>
          <p:spPr>
            <a:xfrm>
              <a:off x="58521" y="256032"/>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2" name="Gerader Verbinder 511"/>
            <p:cNvCxnSpPr/>
            <p:nvPr/>
          </p:nvCxnSpPr>
          <p:spPr>
            <a:xfrm flipH="1">
              <a:off x="0" y="263347"/>
              <a:ext cx="57468" cy="7143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3" name="Gerader Verbinder 512"/>
            <p:cNvCxnSpPr/>
            <p:nvPr/>
          </p:nvCxnSpPr>
          <p:spPr>
            <a:xfrm>
              <a:off x="3657" y="120700"/>
              <a:ext cx="61595" cy="9017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4" name="Gerader Verbinder 513"/>
            <p:cNvCxnSpPr/>
            <p:nvPr/>
          </p:nvCxnSpPr>
          <p:spPr>
            <a:xfrm flipH="1">
              <a:off x="62179" y="131673"/>
              <a:ext cx="73660" cy="7112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15" name="Smiley 514"/>
            <p:cNvSpPr/>
            <p:nvPr/>
          </p:nvSpPr>
          <p:spPr>
            <a:xfrm>
              <a:off x="3657" y="0"/>
              <a:ext cx="125604" cy="121174"/>
            </a:xfrm>
            <a:prstGeom prst="smileyFace">
              <a:avLst/>
            </a:prstGeom>
            <a:solidFill>
              <a:schemeClr val="accent2"/>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grpSp>
    </p:spTree>
    <p:extLst>
      <p:ext uri="{BB962C8B-B14F-4D97-AF65-F5344CB8AC3E}">
        <p14:creationId xmlns:p14="http://schemas.microsoft.com/office/powerpoint/2010/main" val="379533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2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3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4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5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5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6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7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7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8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9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9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0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20"/>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2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34"/>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34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48"/>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355"/>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62"/>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6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76"/>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83"/>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397"/>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404"/>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418"/>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425"/>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432"/>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439"/>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446"/>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453"/>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460"/>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467"/>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474"/>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481"/>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488"/>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495"/>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502"/>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509"/>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411"/>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208"/>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390"/>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nodeType="clickEffect">
                                  <p:stCondLst>
                                    <p:cond delay="0"/>
                                  </p:stCondLst>
                                  <p:childTnLst>
                                    <p:set>
                                      <p:cBhvr>
                                        <p:cTn id="124" dur="1" fill="hold">
                                          <p:stCondLst>
                                            <p:cond delay="0"/>
                                          </p:stCondLst>
                                        </p:cTn>
                                        <p:tgtEl>
                                          <p:spTgt spid="117"/>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110"/>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0"/>
                                          </p:stCondLst>
                                        </p:cTn>
                                        <p:tgtEl>
                                          <p:spTgt spid="89"/>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nodeType="clickEffect">
                                  <p:stCondLst>
                                    <p:cond delay="0"/>
                                  </p:stCondLst>
                                  <p:childTnLst>
                                    <p:set>
                                      <p:cBhvr>
                                        <p:cTn id="136" dur="1" fill="hold">
                                          <p:stCondLst>
                                            <p:cond delay="0"/>
                                          </p:stCondLst>
                                        </p:cTn>
                                        <p:tgtEl>
                                          <p:spTgt spid="96"/>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nodeType="clickEffect">
                                  <p:stCondLst>
                                    <p:cond delay="0"/>
                                  </p:stCondLst>
                                  <p:childTnLst>
                                    <p:set>
                                      <p:cBhvr>
                                        <p:cTn id="140" dur="1" fill="hold">
                                          <p:stCondLst>
                                            <p:cond delay="0"/>
                                          </p:stCondLst>
                                        </p:cTn>
                                        <p:tgtEl>
                                          <p:spTgt spid="103"/>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nodeType="clickEffect">
                                  <p:stCondLst>
                                    <p:cond delay="0"/>
                                  </p:stCondLst>
                                  <p:childTnLst>
                                    <p:set>
                                      <p:cBhvr>
                                        <p:cTn id="144" dur="1" fill="hold">
                                          <p:stCondLst>
                                            <p:cond delay="0"/>
                                          </p:stCondLst>
                                        </p:cTn>
                                        <p:tgtEl>
                                          <p:spTgt spid="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tx1"/>
                </a:solidFill>
                <a:latin typeface="Trebuchet MS" panose="020B0603020202020204" pitchFamily="34" charset="0"/>
              </a:rPr>
              <a:t>Ausblick</a:t>
            </a:r>
          </a:p>
        </p:txBody>
      </p:sp>
      <p:sp>
        <p:nvSpPr>
          <p:cNvPr id="4" name="Datumsplatzhalter 3"/>
          <p:cNvSpPr>
            <a:spLocks noGrp="1"/>
          </p:cNvSpPr>
          <p:nvPr>
            <p:ph type="dt" sz="half" idx="10"/>
          </p:nvPr>
        </p:nvSpPr>
        <p:spPr/>
        <p:txBody>
          <a:bodyPr/>
          <a:lstStyle/>
          <a:p>
            <a:fld id="{BE74EC99-ED1B-40A3-8AFA-0A41322BC3EF}" type="datetime1">
              <a:rPr lang="de-DE" smtClean="0"/>
              <a:t>07.11.2016</a:t>
            </a:fld>
            <a:endParaRPr lang="de-DE"/>
          </a:p>
        </p:txBody>
      </p:sp>
      <p:sp>
        <p:nvSpPr>
          <p:cNvPr id="5" name="Foliennummernplatzhalter 4"/>
          <p:cNvSpPr>
            <a:spLocks noGrp="1"/>
          </p:cNvSpPr>
          <p:nvPr>
            <p:ph type="sldNum" sz="quarter" idx="12"/>
          </p:nvPr>
        </p:nvSpPr>
        <p:spPr/>
        <p:txBody>
          <a:bodyPr>
            <a:normAutofit/>
          </a:bodyPr>
          <a:lstStyle/>
          <a:p>
            <a:fld id="{0547A2CF-BF74-4FCD-B4C9-923897FA6AAA}" type="slidenum">
              <a:rPr lang="de-DE" smtClean="0"/>
              <a:t>23</a:t>
            </a:fld>
            <a:endParaRPr lang="de-DE"/>
          </a:p>
        </p:txBody>
      </p:sp>
      <p:grpSp>
        <p:nvGrpSpPr>
          <p:cNvPr id="3" name="Gruppieren 2"/>
          <p:cNvGrpSpPr/>
          <p:nvPr/>
        </p:nvGrpSpPr>
        <p:grpSpPr>
          <a:xfrm>
            <a:off x="4350974" y="2129453"/>
            <a:ext cx="3112166" cy="4206517"/>
            <a:chOff x="1258151" y="2156347"/>
            <a:chExt cx="3112166" cy="4206517"/>
          </a:xfrm>
        </p:grpSpPr>
        <p:pic>
          <p:nvPicPr>
            <p:cNvPr id="17" name="Grafik 16"/>
            <p:cNvPicPr>
              <a:picLocks noChangeAspect="1"/>
            </p:cNvPicPr>
            <p:nvPr/>
          </p:nvPicPr>
          <p:blipFill rotWithShape="1">
            <a:blip r:embed="rId3">
              <a:extLst>
                <a:ext uri="{28A0092B-C50C-407E-A947-70E740481C1C}">
                  <a14:useLocalDpi xmlns:a14="http://schemas.microsoft.com/office/drawing/2010/main" val="0"/>
                </a:ext>
              </a:extLst>
            </a:blip>
            <a:srcRect l="1" r="4402" b="20419"/>
            <a:stretch/>
          </p:blipFill>
          <p:spPr>
            <a:xfrm>
              <a:off x="2653961" y="2525155"/>
              <a:ext cx="320546" cy="3837709"/>
            </a:xfrm>
            <a:prstGeom prst="rect">
              <a:avLst/>
            </a:prstGeom>
          </p:spPr>
        </p:pic>
        <p:sp>
          <p:nvSpPr>
            <p:cNvPr id="21" name="Rechteck 20"/>
            <p:cNvSpPr/>
            <p:nvPr/>
          </p:nvSpPr>
          <p:spPr>
            <a:xfrm>
              <a:off x="1258151" y="2156347"/>
              <a:ext cx="3112166" cy="1596788"/>
            </a:xfrm>
            <a:prstGeom prst="rect">
              <a:avLst/>
            </a:prstGeom>
            <a:solidFill>
              <a:srgbClr val="FFC000"/>
            </a:solidFill>
            <a:ln w="76200">
              <a:solidFill>
                <a:schemeClr val="bg1">
                  <a:lumMod val="50000"/>
                </a:schemeClr>
              </a:solidFill>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a:solidFill>
                    <a:schemeClr val="tx1">
                      <a:lumMod val="75000"/>
                      <a:lumOff val="25000"/>
                    </a:schemeClr>
                  </a:solidFill>
                  <a:latin typeface="Trebuchet MS" panose="020B0603020202020204" pitchFamily="34" charset="0"/>
                </a:rPr>
                <a:t>Lebensmittelabfälle</a:t>
              </a:r>
            </a:p>
            <a:p>
              <a:pPr algn="ctr"/>
              <a:r>
                <a:rPr lang="de-DE" sz="2400" b="1" dirty="0">
                  <a:solidFill>
                    <a:schemeClr val="tx1">
                      <a:lumMod val="75000"/>
                      <a:lumOff val="25000"/>
                    </a:schemeClr>
                  </a:solidFill>
                  <a:latin typeface="Trebuchet MS" panose="020B0603020202020204" pitchFamily="34" charset="0"/>
                </a:rPr>
                <a:t>reduzieren</a:t>
              </a:r>
            </a:p>
          </p:txBody>
        </p:sp>
      </p:grpSp>
    </p:spTree>
    <p:extLst>
      <p:ext uri="{BB962C8B-B14F-4D97-AF65-F5344CB8AC3E}">
        <p14:creationId xmlns:p14="http://schemas.microsoft.com/office/powerpoint/2010/main" val="25814453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algn="ctr"/>
            <a:r>
              <a:rPr lang="de-DE" sz="4800" dirty="0">
                <a:solidFill>
                  <a:schemeClr val="tx1"/>
                </a:solidFill>
                <a:latin typeface="Trebuchet MS" panose="020B0603020202020204" pitchFamily="34" charset="0"/>
              </a:rPr>
              <a:t>Vielen Dank!</a:t>
            </a:r>
          </a:p>
          <a:p>
            <a:pPr algn="ctr"/>
            <a:endParaRPr lang="de-DE" dirty="0"/>
          </a:p>
        </p:txBody>
      </p:sp>
      <p:sp>
        <p:nvSpPr>
          <p:cNvPr id="4" name="Datumsplatzhalter 3"/>
          <p:cNvSpPr>
            <a:spLocks noGrp="1"/>
          </p:cNvSpPr>
          <p:nvPr>
            <p:ph type="dt" sz="half" idx="10"/>
          </p:nvPr>
        </p:nvSpPr>
        <p:spPr/>
        <p:txBody>
          <a:bodyPr/>
          <a:lstStyle/>
          <a:p>
            <a:fld id="{D5CC03A5-F0A5-4CE2-B4B0-C5127816D95B}" type="datetime1">
              <a:rPr lang="de-DE" smtClean="0"/>
              <a:t>07.11.2016</a:t>
            </a:fld>
            <a:endParaRPr lang="de-DE"/>
          </a:p>
        </p:txBody>
      </p:sp>
      <p:sp>
        <p:nvSpPr>
          <p:cNvPr id="5" name="Foliennummernplatzhalter 4"/>
          <p:cNvSpPr>
            <a:spLocks noGrp="1"/>
          </p:cNvSpPr>
          <p:nvPr>
            <p:ph type="sldNum" sz="quarter" idx="12"/>
          </p:nvPr>
        </p:nvSpPr>
        <p:spPr/>
        <p:txBody>
          <a:bodyPr>
            <a:normAutofit/>
          </a:bodyPr>
          <a:lstStyle/>
          <a:p>
            <a:fld id="{0547A2CF-BF74-4FCD-B4C9-923897FA6AAA}" type="slidenum">
              <a:rPr lang="de-DE" smtClean="0"/>
              <a:t>24</a:t>
            </a:fld>
            <a:endParaRPr lang="de-DE"/>
          </a:p>
        </p:txBody>
      </p:sp>
      <p:grpSp>
        <p:nvGrpSpPr>
          <p:cNvPr id="2" name="Gruppieren 1"/>
          <p:cNvGrpSpPr/>
          <p:nvPr/>
        </p:nvGrpSpPr>
        <p:grpSpPr>
          <a:xfrm>
            <a:off x="5222309" y="2876059"/>
            <a:ext cx="1808341" cy="2192254"/>
            <a:chOff x="5208411" y="3588529"/>
            <a:chExt cx="1808341" cy="2192254"/>
          </a:xfrm>
        </p:grpSpPr>
        <p:pic>
          <p:nvPicPr>
            <p:cNvPr id="12" name="Grafik 11" descr="http://cookdiary.net/wp-content/uploads/images/Bratwurst_13689.jpg"/>
            <p:cNvPicPr/>
            <p:nvPr/>
          </p:nvPicPr>
          <p:blipFill rotWithShape="1">
            <a:blip r:embed="rId3">
              <a:extLst>
                <a:ext uri="{BEBA8EAE-BF5A-486C-A8C5-ECC9F3942E4B}">
                  <a14:imgProps xmlns:a14="http://schemas.microsoft.com/office/drawing/2010/main">
                    <a14:imgLayer r:embed="rId4">
                      <a14:imgEffect>
                        <a14:backgroundRemoval t="11446" b="96988" l="0" r="97000"/>
                      </a14:imgEffect>
                    </a14:imgLayer>
                  </a14:imgProps>
                </a:ext>
                <a:ext uri="{28A0092B-C50C-407E-A947-70E740481C1C}">
                  <a14:useLocalDpi xmlns:a14="http://schemas.microsoft.com/office/drawing/2010/main" val="0"/>
                </a:ext>
              </a:extLst>
            </a:blip>
            <a:srcRect l="3735" t="11243" r="3607" b="24640"/>
            <a:stretch/>
          </p:blipFill>
          <p:spPr bwMode="auto">
            <a:xfrm>
              <a:off x="5208411" y="5013469"/>
              <a:ext cx="1661390" cy="767314"/>
            </a:xfrm>
            <a:prstGeom prst="rect">
              <a:avLst/>
            </a:prstGeom>
            <a:noFill/>
            <a:ln>
              <a:noFill/>
            </a:ln>
            <a:extLst>
              <a:ext uri="{53640926-AAD7-44D8-BBD7-CCE9431645EC}">
                <a14:shadowObscured xmlns:a14="http://schemas.microsoft.com/office/drawing/2010/main"/>
              </a:ext>
            </a:extLst>
          </p:spPr>
        </p:pic>
        <p:pic>
          <p:nvPicPr>
            <p:cNvPr id="14" name="Grafik 13" descr="https://www.colourbox.de/preview/1762343-fresh-tomatoes-slices-isolated-on-white-background.jpg"/>
            <p:cNvPicPr/>
            <p:nvPr/>
          </p:nvPicPr>
          <p:blipFill rotWithShape="1">
            <a:blip r:embed="rId5" cstate="print">
              <a:extLst>
                <a:ext uri="{BEBA8EAE-BF5A-486C-A8C5-ECC9F3942E4B}">
                  <a14:imgProps xmlns:a14="http://schemas.microsoft.com/office/drawing/2010/main">
                    <a14:imgLayer r:embed="rId6">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6356760" y="3588529"/>
              <a:ext cx="659992" cy="656519"/>
            </a:xfrm>
            <a:prstGeom prst="rect">
              <a:avLst/>
            </a:prstGeom>
            <a:noFill/>
            <a:ln>
              <a:noFill/>
            </a:ln>
            <a:extLst>
              <a:ext uri="{53640926-AAD7-44D8-BBD7-CCE9431645EC}">
                <a14:shadowObscured xmlns:a14="http://schemas.microsoft.com/office/drawing/2010/main"/>
              </a:ext>
            </a:extLst>
          </p:spPr>
        </p:pic>
        <p:pic>
          <p:nvPicPr>
            <p:cNvPr id="16" name="Grafik 15" descr="https://www.colourbox.de/preview/1762343-fresh-tomatoes-slices-isolated-on-white-background.jpg"/>
            <p:cNvPicPr/>
            <p:nvPr/>
          </p:nvPicPr>
          <p:blipFill rotWithShape="1">
            <a:blip r:embed="rId5" cstate="print">
              <a:extLst>
                <a:ext uri="{BEBA8EAE-BF5A-486C-A8C5-ECC9F3942E4B}">
                  <a14:imgProps xmlns:a14="http://schemas.microsoft.com/office/drawing/2010/main">
                    <a14:imgLayer r:embed="rId6">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5208411" y="3588529"/>
              <a:ext cx="659992" cy="656519"/>
            </a:xfrm>
            <a:prstGeom prst="rect">
              <a:avLst/>
            </a:prstGeom>
            <a:noFill/>
            <a:ln>
              <a:noFill/>
            </a:ln>
            <a:extLst>
              <a:ext uri="{53640926-AAD7-44D8-BBD7-CCE9431645EC}">
                <a14:shadowObscured xmlns:a14="http://schemas.microsoft.com/office/drawing/2010/main"/>
              </a:ext>
            </a:extLst>
          </p:spPr>
        </p:pic>
        <p:pic>
          <p:nvPicPr>
            <p:cNvPr id="17" name="Grafik 16" descr="C:\Users\Roora\Documents\Masterarbeit\Recherche\Recherche Teil 2 Schulung\Schulungseinheit\gekochte katroffel.jpg"/>
            <p:cNvPicPr/>
            <p:nvPr/>
          </p:nvPicPr>
          <p:blipFill>
            <a:blip r:embed="rId7" cstate="print">
              <a:extLst>
                <a:ext uri="{BEBA8EAE-BF5A-486C-A8C5-ECC9F3942E4B}">
                  <a14:imgProps xmlns:a14="http://schemas.microsoft.com/office/drawing/2010/main">
                    <a14:imgLayer r:embed="rId8">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5775654" y="4344053"/>
              <a:ext cx="526902" cy="635309"/>
            </a:xfrm>
            <a:prstGeom prst="rect">
              <a:avLst/>
            </a:prstGeom>
            <a:noFill/>
            <a:ln>
              <a:noFill/>
            </a:ln>
          </p:spPr>
        </p:pic>
      </p:grpSp>
      <p:sp>
        <p:nvSpPr>
          <p:cNvPr id="6" name="Textfeld 5"/>
          <p:cNvSpPr txBox="1"/>
          <p:nvPr/>
        </p:nvSpPr>
        <p:spPr>
          <a:xfrm>
            <a:off x="7030651" y="5764329"/>
            <a:ext cx="4423412" cy="400110"/>
          </a:xfrm>
          <a:prstGeom prst="rect">
            <a:avLst/>
          </a:prstGeom>
          <a:noFill/>
        </p:spPr>
        <p:txBody>
          <a:bodyPr wrap="square" rtlCol="0">
            <a:spAutoFit/>
          </a:bodyPr>
          <a:lstStyle/>
          <a:p>
            <a:r>
              <a:rPr lang="de-DE" sz="2000" dirty="0">
                <a:latin typeface="Trebuchet MS" panose="020B0603020202020204" pitchFamily="34" charset="0"/>
              </a:rPr>
              <a:t>Konzept und Umsetzung: Laura Ziel</a:t>
            </a:r>
          </a:p>
        </p:txBody>
      </p:sp>
    </p:spTree>
    <p:extLst>
      <p:ext uri="{BB962C8B-B14F-4D97-AF65-F5344CB8AC3E}">
        <p14:creationId xmlns:p14="http://schemas.microsoft.com/office/powerpoint/2010/main" val="34609422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chemeClr val="tx1"/>
                </a:solidFill>
                <a:latin typeface="Trebuchet MS" panose="020B0603020202020204" pitchFamily="34" charset="0"/>
              </a:rPr>
              <a:t>Quellenverzeichnis</a:t>
            </a:r>
            <a:r>
              <a:rPr lang="de-DE" dirty="0"/>
              <a:t> </a:t>
            </a:r>
          </a:p>
        </p:txBody>
      </p:sp>
      <p:sp>
        <p:nvSpPr>
          <p:cNvPr id="3" name="Inhaltsplatzhalter 2"/>
          <p:cNvSpPr>
            <a:spLocks noGrp="1"/>
          </p:cNvSpPr>
          <p:nvPr>
            <p:ph idx="1"/>
          </p:nvPr>
        </p:nvSpPr>
        <p:spPr>
          <a:xfrm>
            <a:off x="1097280" y="1845735"/>
            <a:ext cx="10058400" cy="4250266"/>
          </a:xfrm>
        </p:spPr>
        <p:txBody>
          <a:bodyPr>
            <a:normAutofit fontScale="47500" lnSpcReduction="20000"/>
          </a:bodyPr>
          <a:lstStyle/>
          <a:p>
            <a:pPr>
              <a:buFont typeface="Wingdings" panose="05000000000000000000" pitchFamily="2" charset="2"/>
              <a:buChar char="§"/>
            </a:pPr>
            <a:r>
              <a:rPr lang="de-DE" sz="2500" b="1" dirty="0" err="1">
                <a:solidFill>
                  <a:schemeClr val="tx1"/>
                </a:solidFill>
                <a:latin typeface="Trebuchet MS" panose="020B0603020202020204" pitchFamily="34" charset="0"/>
              </a:rPr>
              <a:t>Aich</a:t>
            </a:r>
            <a:r>
              <a:rPr lang="de-DE" sz="2500" b="1" dirty="0">
                <a:solidFill>
                  <a:schemeClr val="tx1"/>
                </a:solidFill>
                <a:latin typeface="Trebuchet MS" panose="020B0603020202020204" pitchFamily="34" charset="0"/>
              </a:rPr>
              <a:t>, E./ Blumenthal, A./ Schreiner, L./ </a:t>
            </a:r>
            <a:r>
              <a:rPr lang="de-DE" sz="2500" b="1" dirty="0" err="1">
                <a:solidFill>
                  <a:schemeClr val="tx1"/>
                </a:solidFill>
                <a:latin typeface="Trebuchet MS" panose="020B0603020202020204" pitchFamily="34" charset="0"/>
              </a:rPr>
              <a:t>Strotmann</a:t>
            </a:r>
            <a:r>
              <a:rPr lang="de-DE" sz="2500" b="1" dirty="0">
                <a:solidFill>
                  <a:schemeClr val="tx1"/>
                </a:solidFill>
                <a:latin typeface="Trebuchet MS" panose="020B0603020202020204" pitchFamily="34" charset="0"/>
              </a:rPr>
              <a:t>, C./ </a:t>
            </a:r>
            <a:r>
              <a:rPr lang="de-DE" sz="2500" b="1" dirty="0" err="1">
                <a:solidFill>
                  <a:schemeClr val="tx1"/>
                </a:solidFill>
                <a:latin typeface="Trebuchet MS" panose="020B0603020202020204" pitchFamily="34" charset="0"/>
              </a:rPr>
              <a:t>Teitscheid</a:t>
            </a:r>
            <a:r>
              <a:rPr lang="de-DE" sz="2500" b="1" dirty="0">
                <a:solidFill>
                  <a:schemeClr val="tx1"/>
                </a:solidFill>
                <a:latin typeface="Trebuchet MS" panose="020B0603020202020204" pitchFamily="34" charset="0"/>
              </a:rPr>
              <a:t>, P. (2015): </a:t>
            </a:r>
            <a:r>
              <a:rPr lang="de-DE" sz="2500" dirty="0">
                <a:solidFill>
                  <a:schemeClr val="tx1"/>
                </a:solidFill>
                <a:latin typeface="Trebuchet MS" panose="020B0603020202020204" pitchFamily="34" charset="0"/>
              </a:rPr>
              <a:t>Forschungsbericht zum INTERREG Projekt „Nachhaltig Gesund/ </a:t>
            </a:r>
            <a:r>
              <a:rPr lang="de-DE" sz="2500" dirty="0" err="1">
                <a:solidFill>
                  <a:schemeClr val="tx1"/>
                </a:solidFill>
                <a:latin typeface="Trebuchet MS" panose="020B0603020202020204" pitchFamily="34" charset="0"/>
              </a:rPr>
              <a:t>Duurzaam</a:t>
            </a:r>
            <a:r>
              <a:rPr lang="de-DE" sz="2500" dirty="0">
                <a:solidFill>
                  <a:schemeClr val="tx1"/>
                </a:solidFill>
                <a:latin typeface="Trebuchet MS" panose="020B0603020202020204" pitchFamily="34" charset="0"/>
              </a:rPr>
              <a:t> </a:t>
            </a:r>
            <a:r>
              <a:rPr lang="de-DE" sz="2500" dirty="0" err="1">
                <a:solidFill>
                  <a:schemeClr val="tx1"/>
                </a:solidFill>
                <a:latin typeface="Trebuchet MS" panose="020B0603020202020204" pitchFamily="34" charset="0"/>
              </a:rPr>
              <a:t>Gezond</a:t>
            </a:r>
            <a:r>
              <a:rPr lang="de-DE" sz="2500" dirty="0">
                <a:solidFill>
                  <a:schemeClr val="tx1"/>
                </a:solidFill>
                <a:latin typeface="Trebuchet MS" panose="020B0603020202020204" pitchFamily="34" charset="0"/>
              </a:rPr>
              <a:t>“. [PDF] URL: https://www.fh-muenster.de/isun/downloads/studie-lebensmittelverschwendung/Forschungsbericht_NachhaltigGesund_Deutsch_07-05_latest.pdf</a:t>
            </a:r>
            <a:endParaRPr lang="en-US" sz="2500" b="1" dirty="0">
              <a:solidFill>
                <a:schemeClr val="tx1"/>
              </a:solidFill>
              <a:latin typeface="Trebuchet MS" panose="020B0603020202020204" pitchFamily="34" charset="0"/>
            </a:endParaRPr>
          </a:p>
          <a:p>
            <a:pPr>
              <a:buFont typeface="Wingdings" panose="05000000000000000000" pitchFamily="2" charset="2"/>
              <a:buChar char="§"/>
            </a:pPr>
            <a:r>
              <a:rPr lang="en-US" sz="2500" b="1" dirty="0">
                <a:solidFill>
                  <a:schemeClr val="tx1"/>
                </a:solidFill>
                <a:latin typeface="Trebuchet MS" panose="020B0603020202020204" pitchFamily="34" charset="0"/>
              </a:rPr>
              <a:t>Barilla Center </a:t>
            </a:r>
            <a:r>
              <a:rPr lang="en-US" sz="2500" b="1" dirty="0" err="1">
                <a:solidFill>
                  <a:schemeClr val="tx1"/>
                </a:solidFill>
                <a:latin typeface="Trebuchet MS" panose="020B0603020202020204" pitchFamily="34" charset="0"/>
              </a:rPr>
              <a:t>für</a:t>
            </a:r>
            <a:r>
              <a:rPr lang="en-US" sz="2500" b="1" dirty="0">
                <a:solidFill>
                  <a:schemeClr val="tx1"/>
                </a:solidFill>
                <a:latin typeface="Trebuchet MS" panose="020B0603020202020204" pitchFamily="34" charset="0"/>
              </a:rPr>
              <a:t> Food &amp; Nutrition (2016): </a:t>
            </a:r>
            <a:r>
              <a:rPr lang="en-US" sz="2500" dirty="0">
                <a:solidFill>
                  <a:schemeClr val="tx1"/>
                </a:solidFill>
                <a:latin typeface="Trebuchet MS" panose="020B0603020202020204" pitchFamily="34" charset="0"/>
              </a:rPr>
              <a:t>Three paradoxes to solve. </a:t>
            </a:r>
            <a:r>
              <a:rPr lang="de-DE" sz="2500" dirty="0">
                <a:solidFill>
                  <a:schemeClr val="tx1"/>
                </a:solidFill>
                <a:latin typeface="Trebuchet MS" panose="020B0603020202020204" pitchFamily="34" charset="0"/>
              </a:rPr>
              <a:t>[Online] URL: https://www.barillacfn.com/en/magazine/food-for-all/three-paradoxes-to-solve.</a:t>
            </a:r>
            <a:endParaRPr lang="en-US" sz="2500" b="1" dirty="0">
              <a:solidFill>
                <a:schemeClr val="tx1"/>
              </a:solidFill>
              <a:latin typeface="Trebuchet MS" panose="020B0603020202020204" pitchFamily="34" charset="0"/>
            </a:endParaRPr>
          </a:p>
          <a:p>
            <a:pPr>
              <a:buFont typeface="Wingdings" panose="05000000000000000000" pitchFamily="2" charset="2"/>
              <a:buChar char="§"/>
            </a:pPr>
            <a:r>
              <a:rPr lang="en-US" sz="2500" b="1" dirty="0">
                <a:solidFill>
                  <a:schemeClr val="tx1"/>
                </a:solidFill>
                <a:latin typeface="Trebuchet MS" panose="020B0603020202020204" pitchFamily="34" charset="0"/>
              </a:rPr>
              <a:t>FAO/IFAD/WFP (2015): </a:t>
            </a:r>
            <a:r>
              <a:rPr lang="en-US" sz="2500" dirty="0">
                <a:solidFill>
                  <a:schemeClr val="tx1"/>
                </a:solidFill>
                <a:latin typeface="Trebuchet MS" panose="020B0603020202020204" pitchFamily="34" charset="0"/>
              </a:rPr>
              <a:t>The State of Food Insecurity in the World 2015. Meeting the 2015 international hunger targets: taking stock of uneven progress. Rome.</a:t>
            </a:r>
            <a:endParaRPr lang="de-DE" sz="2500" dirty="0">
              <a:solidFill>
                <a:schemeClr val="tx1"/>
              </a:solidFill>
              <a:latin typeface="Trebuchet MS" panose="020B0603020202020204" pitchFamily="34" charset="0"/>
            </a:endParaRPr>
          </a:p>
          <a:p>
            <a:pPr>
              <a:buFont typeface="Wingdings" panose="05000000000000000000" pitchFamily="2" charset="2"/>
              <a:buChar char="§"/>
            </a:pPr>
            <a:r>
              <a:rPr lang="en-US" sz="2500" b="1" dirty="0">
                <a:solidFill>
                  <a:schemeClr val="tx1"/>
                </a:solidFill>
                <a:latin typeface="Trebuchet MS" panose="020B0603020202020204" pitchFamily="34" charset="0"/>
              </a:rPr>
              <a:t>FAO (2013): </a:t>
            </a:r>
            <a:r>
              <a:rPr lang="en-US" sz="2500" dirty="0">
                <a:solidFill>
                  <a:schemeClr val="tx1"/>
                </a:solidFill>
                <a:latin typeface="Trebuchet MS" panose="020B0603020202020204" pitchFamily="34" charset="0"/>
              </a:rPr>
              <a:t>Food wastage footprint_ Impacts on natural resources_ Summary Report. [PDF] URL: http://www.fao.org/docrep/018/i3347e/i3347e.pdf. </a:t>
            </a:r>
            <a:r>
              <a:rPr lang="de-DE" sz="2500" dirty="0">
                <a:solidFill>
                  <a:schemeClr val="tx1"/>
                </a:solidFill>
                <a:latin typeface="Trebuchet MS" panose="020B0603020202020204" pitchFamily="34" charset="0"/>
              </a:rPr>
              <a:t>Zuletzt abgerufen am 21.04.2016.</a:t>
            </a:r>
            <a:endParaRPr lang="en-US" sz="2500" dirty="0">
              <a:solidFill>
                <a:schemeClr val="tx1"/>
              </a:solidFill>
              <a:latin typeface="Trebuchet MS" panose="020B0603020202020204" pitchFamily="34" charset="0"/>
            </a:endParaRPr>
          </a:p>
          <a:p>
            <a:pPr>
              <a:buFont typeface="Wingdings" panose="05000000000000000000" pitchFamily="2" charset="2"/>
              <a:buChar char="§"/>
            </a:pPr>
            <a:r>
              <a:rPr lang="de-DE" sz="2500" b="1" dirty="0">
                <a:solidFill>
                  <a:schemeClr val="tx1"/>
                </a:solidFill>
                <a:latin typeface="Trebuchet MS" panose="020B0603020202020204" pitchFamily="34" charset="0"/>
              </a:rPr>
              <a:t>Göbel, C./ Blumenthal, A./ </a:t>
            </a:r>
            <a:r>
              <a:rPr lang="de-DE" sz="2500" b="1" dirty="0" err="1">
                <a:solidFill>
                  <a:schemeClr val="tx1"/>
                </a:solidFill>
                <a:latin typeface="Trebuchet MS" panose="020B0603020202020204" pitchFamily="34" charset="0"/>
              </a:rPr>
              <a:t>Niepagenkemper</a:t>
            </a:r>
            <a:r>
              <a:rPr lang="de-DE" sz="2500" b="1" dirty="0">
                <a:solidFill>
                  <a:schemeClr val="tx1"/>
                </a:solidFill>
                <a:latin typeface="Trebuchet MS" panose="020B0603020202020204" pitchFamily="34" charset="0"/>
              </a:rPr>
              <a:t>, L/ Baumkötter, D./ </a:t>
            </a:r>
            <a:r>
              <a:rPr lang="de-DE" sz="2500" b="1" dirty="0" err="1">
                <a:solidFill>
                  <a:schemeClr val="tx1"/>
                </a:solidFill>
                <a:latin typeface="Trebuchet MS" panose="020B0603020202020204" pitchFamily="34" charset="0"/>
              </a:rPr>
              <a:t>Teitscheid</a:t>
            </a:r>
            <a:r>
              <a:rPr lang="de-DE" sz="2500" b="1" dirty="0">
                <a:solidFill>
                  <a:schemeClr val="tx1"/>
                </a:solidFill>
                <a:latin typeface="Trebuchet MS" panose="020B0603020202020204" pitchFamily="34" charset="0"/>
              </a:rPr>
              <a:t>, P./ Wetter, C. (Fachhochschule Münster/</a:t>
            </a:r>
            <a:r>
              <a:rPr lang="de-DE" sz="2500" b="1" dirty="0" err="1">
                <a:solidFill>
                  <a:schemeClr val="tx1"/>
                </a:solidFill>
                <a:latin typeface="Trebuchet MS" panose="020B0603020202020204" pitchFamily="34" charset="0"/>
              </a:rPr>
              <a:t>iSuN</a:t>
            </a:r>
            <a:r>
              <a:rPr lang="de-DE" sz="2500" b="1" dirty="0">
                <a:solidFill>
                  <a:schemeClr val="tx1"/>
                </a:solidFill>
                <a:latin typeface="Trebuchet MS" panose="020B0603020202020204" pitchFamily="34" charset="0"/>
              </a:rPr>
              <a:t>) (2014): </a:t>
            </a:r>
            <a:r>
              <a:rPr lang="de-DE" sz="2500" dirty="0">
                <a:solidFill>
                  <a:schemeClr val="tx1"/>
                </a:solidFill>
                <a:latin typeface="Trebuchet MS" panose="020B0603020202020204" pitchFamily="34" charset="0"/>
              </a:rPr>
              <a:t>Bericht zum Forschungs- und Entwicklungsprojekt „Reduktion von Warenverlusten und Warenvernichtung in der AHV – ein Beitrag zur Steigerung der Ressourceneffizienz“. </a:t>
            </a:r>
            <a:r>
              <a:rPr lang="en-US" sz="2500" dirty="0">
                <a:solidFill>
                  <a:schemeClr val="tx1"/>
                </a:solidFill>
                <a:latin typeface="Trebuchet MS" panose="020B0603020202020204" pitchFamily="34" charset="0"/>
              </a:rPr>
              <a:t>[PDF] URL: http://www.hb.fh-muenster.de/opus/fhms/volltexte/2014/1057/. </a:t>
            </a:r>
          </a:p>
          <a:p>
            <a:pPr>
              <a:buFont typeface="Wingdings" panose="05000000000000000000" pitchFamily="2" charset="2"/>
              <a:buChar char="§"/>
            </a:pPr>
            <a:r>
              <a:rPr lang="de-DE" sz="2500" b="1" dirty="0">
                <a:solidFill>
                  <a:schemeClr val="tx1"/>
                </a:solidFill>
                <a:latin typeface="Trebuchet MS" panose="020B0603020202020204" pitchFamily="34" charset="0"/>
              </a:rPr>
              <a:t>Göbel, C./ </a:t>
            </a:r>
            <a:r>
              <a:rPr lang="de-DE" sz="2500" b="1" dirty="0" err="1">
                <a:solidFill>
                  <a:schemeClr val="tx1"/>
                </a:solidFill>
                <a:latin typeface="Trebuchet MS" panose="020B0603020202020204" pitchFamily="34" charset="0"/>
              </a:rPr>
              <a:t>Teitscheid</a:t>
            </a:r>
            <a:r>
              <a:rPr lang="de-DE" sz="2500" b="1" dirty="0">
                <a:solidFill>
                  <a:schemeClr val="tx1"/>
                </a:solidFill>
                <a:latin typeface="Trebuchet MS" panose="020B0603020202020204" pitchFamily="34" charset="0"/>
              </a:rPr>
              <a:t>, P./ Ritter, G./ Blumenthal, A./ Friedrich, S./ Frick, T./ </a:t>
            </a:r>
            <a:r>
              <a:rPr lang="de-DE" sz="2500" b="1" dirty="0" err="1">
                <a:solidFill>
                  <a:schemeClr val="tx1"/>
                </a:solidFill>
                <a:latin typeface="Trebuchet MS" panose="020B0603020202020204" pitchFamily="34" charset="0"/>
              </a:rPr>
              <a:t>Grotstollen</a:t>
            </a:r>
            <a:r>
              <a:rPr lang="de-DE" sz="2500" b="1" dirty="0">
                <a:solidFill>
                  <a:schemeClr val="tx1"/>
                </a:solidFill>
                <a:latin typeface="Trebuchet MS" panose="020B0603020202020204" pitchFamily="34" charset="0"/>
              </a:rPr>
              <a:t>, L./ </a:t>
            </a:r>
            <a:r>
              <a:rPr lang="de-DE" sz="2500" b="1" dirty="0" err="1">
                <a:solidFill>
                  <a:schemeClr val="tx1"/>
                </a:solidFill>
                <a:latin typeface="Trebuchet MS" panose="020B0603020202020204" pitchFamily="34" charset="0"/>
              </a:rPr>
              <a:t>Möllenbeck</a:t>
            </a:r>
            <a:r>
              <a:rPr lang="de-DE" sz="2500" b="1" dirty="0">
                <a:solidFill>
                  <a:schemeClr val="tx1"/>
                </a:solidFill>
                <a:latin typeface="Trebuchet MS" panose="020B0603020202020204" pitchFamily="34" charset="0"/>
              </a:rPr>
              <a:t>, C./ </a:t>
            </a:r>
            <a:r>
              <a:rPr lang="de-DE" sz="2500" b="1" dirty="0" err="1">
                <a:solidFill>
                  <a:schemeClr val="tx1"/>
                </a:solidFill>
                <a:latin typeface="Trebuchet MS" panose="020B0603020202020204" pitchFamily="34" charset="0"/>
              </a:rPr>
              <a:t>Rottstegge</a:t>
            </a:r>
            <a:r>
              <a:rPr lang="de-DE" sz="2500" b="1" dirty="0">
                <a:solidFill>
                  <a:schemeClr val="tx1"/>
                </a:solidFill>
                <a:latin typeface="Trebuchet MS" panose="020B0603020202020204" pitchFamily="34" charset="0"/>
              </a:rPr>
              <a:t>, L./ Pfeiffer, C./ Baumkötter, D./ Wetter, C./ </a:t>
            </a:r>
            <a:r>
              <a:rPr lang="de-DE" sz="2500" b="1" dirty="0" err="1">
                <a:solidFill>
                  <a:schemeClr val="tx1"/>
                </a:solidFill>
                <a:latin typeface="Trebuchet MS" panose="020B0603020202020204" pitchFamily="34" charset="0"/>
              </a:rPr>
              <a:t>Uekötter</a:t>
            </a:r>
            <a:r>
              <a:rPr lang="de-DE" sz="2500" b="1" dirty="0">
                <a:solidFill>
                  <a:schemeClr val="tx1"/>
                </a:solidFill>
                <a:latin typeface="Trebuchet MS" panose="020B0603020202020204" pitchFamily="34" charset="0"/>
              </a:rPr>
              <a:t>, B./ </a:t>
            </a:r>
            <a:r>
              <a:rPr lang="de-DE" sz="2500" b="1" dirty="0" err="1">
                <a:solidFill>
                  <a:schemeClr val="tx1"/>
                </a:solidFill>
                <a:latin typeface="Trebuchet MS" panose="020B0603020202020204" pitchFamily="34" charset="0"/>
              </a:rPr>
              <a:t>Burdick</a:t>
            </a:r>
            <a:r>
              <a:rPr lang="de-DE" sz="2500" b="1" dirty="0">
                <a:solidFill>
                  <a:schemeClr val="tx1"/>
                </a:solidFill>
                <a:latin typeface="Trebuchet MS" panose="020B0603020202020204" pitchFamily="34" charset="0"/>
              </a:rPr>
              <a:t>, B./ Langen, N./ </a:t>
            </a:r>
            <a:r>
              <a:rPr lang="de-DE" sz="2500" b="1" dirty="0" err="1">
                <a:solidFill>
                  <a:schemeClr val="tx1"/>
                </a:solidFill>
                <a:latin typeface="Trebuchet MS" panose="020B0603020202020204" pitchFamily="34" charset="0"/>
              </a:rPr>
              <a:t>Lettenmeier</a:t>
            </a:r>
            <a:r>
              <a:rPr lang="de-DE" sz="2500" b="1" dirty="0">
                <a:solidFill>
                  <a:schemeClr val="tx1"/>
                </a:solidFill>
                <a:latin typeface="Trebuchet MS" panose="020B0603020202020204" pitchFamily="34" charset="0"/>
              </a:rPr>
              <a:t>, M./ </a:t>
            </a:r>
            <a:r>
              <a:rPr lang="de-DE" sz="2500" b="1" dirty="0" err="1">
                <a:solidFill>
                  <a:schemeClr val="tx1"/>
                </a:solidFill>
                <a:latin typeface="Trebuchet MS" panose="020B0603020202020204" pitchFamily="34" charset="0"/>
              </a:rPr>
              <a:t>Rohn</a:t>
            </a:r>
            <a:r>
              <a:rPr lang="de-DE" sz="2500" b="1" dirty="0">
                <a:solidFill>
                  <a:schemeClr val="tx1"/>
                </a:solidFill>
                <a:latin typeface="Trebuchet MS" panose="020B0603020202020204" pitchFamily="34" charset="0"/>
              </a:rPr>
              <a:t>, H. (2012): </a:t>
            </a:r>
            <a:r>
              <a:rPr lang="de-DE" sz="2500" dirty="0">
                <a:solidFill>
                  <a:schemeClr val="tx1"/>
                </a:solidFill>
                <a:latin typeface="Trebuchet MS" panose="020B0603020202020204" pitchFamily="34" charset="0"/>
              </a:rPr>
              <a:t>Verringerung von Lebensmittelabfällen – Identifikation von Ursachen und Handlungsoptionen in Nordrhein-Westfalen_ Studie für den Runden Tisch „Neue Wertschätzung von Lebensmitteln“ des Ministeriums für Klimaschutz, Umwelt, Landwirtschaft, Natur und Verbraucherschutz des Landes Nordrhein- Westfalens. </a:t>
            </a:r>
            <a:r>
              <a:rPr lang="en-US" sz="2500" dirty="0">
                <a:solidFill>
                  <a:schemeClr val="tx1"/>
                </a:solidFill>
                <a:latin typeface="Trebuchet MS" panose="020B0603020202020204" pitchFamily="34" charset="0"/>
              </a:rPr>
              <a:t>[PDF] URL: https://www.fh-muenster.de/isun/downloads/Studie_Verringerung_von_Lebensmittelabfaellen.pdf.</a:t>
            </a:r>
          </a:p>
          <a:p>
            <a:pPr>
              <a:buFont typeface="Wingdings" panose="05000000000000000000" pitchFamily="2" charset="2"/>
              <a:buChar char="§"/>
            </a:pPr>
            <a:r>
              <a:rPr lang="en-US" sz="2500" b="1" dirty="0" err="1">
                <a:solidFill>
                  <a:schemeClr val="tx1"/>
                </a:solidFill>
                <a:latin typeface="Trebuchet MS" panose="020B0603020202020204" pitchFamily="34" charset="0"/>
              </a:rPr>
              <a:t>Gustavsson</a:t>
            </a:r>
            <a:r>
              <a:rPr lang="en-US" sz="2500" b="1" dirty="0">
                <a:solidFill>
                  <a:schemeClr val="tx1"/>
                </a:solidFill>
                <a:latin typeface="Trebuchet MS" panose="020B0603020202020204" pitchFamily="34" charset="0"/>
              </a:rPr>
              <a:t>, J./ Cederberg, C./ </a:t>
            </a:r>
            <a:r>
              <a:rPr lang="en-US" sz="2500" b="1" dirty="0" err="1">
                <a:solidFill>
                  <a:schemeClr val="tx1"/>
                </a:solidFill>
                <a:latin typeface="Trebuchet MS" panose="020B0603020202020204" pitchFamily="34" charset="0"/>
              </a:rPr>
              <a:t>Sonesson</a:t>
            </a:r>
            <a:r>
              <a:rPr lang="en-US" sz="2500" b="1" dirty="0">
                <a:solidFill>
                  <a:schemeClr val="tx1"/>
                </a:solidFill>
                <a:latin typeface="Trebuchet MS" panose="020B0603020202020204" pitchFamily="34" charset="0"/>
              </a:rPr>
              <a:t>, U/ van </a:t>
            </a:r>
            <a:r>
              <a:rPr lang="en-US" sz="2500" b="1" dirty="0" err="1">
                <a:solidFill>
                  <a:schemeClr val="tx1"/>
                </a:solidFill>
                <a:latin typeface="Trebuchet MS" panose="020B0603020202020204" pitchFamily="34" charset="0"/>
              </a:rPr>
              <a:t>Otterdijk</a:t>
            </a:r>
            <a:r>
              <a:rPr lang="en-US" sz="2500" b="1" dirty="0">
                <a:solidFill>
                  <a:schemeClr val="tx1"/>
                </a:solidFill>
                <a:latin typeface="Trebuchet MS" panose="020B0603020202020204" pitchFamily="34" charset="0"/>
              </a:rPr>
              <a:t>, R./ </a:t>
            </a:r>
            <a:r>
              <a:rPr lang="en-US" sz="2500" b="1" dirty="0" err="1">
                <a:solidFill>
                  <a:schemeClr val="tx1"/>
                </a:solidFill>
                <a:latin typeface="Trebuchet MS" panose="020B0603020202020204" pitchFamily="34" charset="0"/>
              </a:rPr>
              <a:t>Meybeck</a:t>
            </a:r>
            <a:r>
              <a:rPr lang="en-US" sz="2500" b="1" dirty="0">
                <a:solidFill>
                  <a:schemeClr val="tx1"/>
                </a:solidFill>
                <a:latin typeface="Trebuchet MS" panose="020B0603020202020204" pitchFamily="34" charset="0"/>
              </a:rPr>
              <a:t>, A. (2011)</a:t>
            </a:r>
            <a:r>
              <a:rPr lang="en-US" sz="2500" dirty="0">
                <a:solidFill>
                  <a:schemeClr val="tx1"/>
                </a:solidFill>
                <a:latin typeface="Trebuchet MS" panose="020B0603020202020204" pitchFamily="34" charset="0"/>
              </a:rPr>
              <a:t>: Global Food losses and Food </a:t>
            </a:r>
            <a:r>
              <a:rPr lang="en-US" sz="2500" dirty="0" err="1">
                <a:solidFill>
                  <a:schemeClr val="tx1"/>
                </a:solidFill>
                <a:latin typeface="Trebuchet MS" panose="020B0603020202020204" pitchFamily="34" charset="0"/>
              </a:rPr>
              <a:t>waste_Extentit</a:t>
            </a:r>
            <a:r>
              <a:rPr lang="en-US" sz="2500" dirty="0">
                <a:solidFill>
                  <a:schemeClr val="tx1"/>
                </a:solidFill>
                <a:latin typeface="Trebuchet MS" panose="020B0603020202020204" pitchFamily="34" charset="0"/>
              </a:rPr>
              <a:t> Causes and Prevention. </a:t>
            </a:r>
            <a:r>
              <a:rPr lang="de-DE" sz="2500" dirty="0">
                <a:solidFill>
                  <a:schemeClr val="tx1"/>
                </a:solidFill>
                <a:latin typeface="Trebuchet MS" panose="020B0603020202020204" pitchFamily="34" charset="0"/>
              </a:rPr>
              <a:t>FAO [Hrsg.]. [PDF] URL: http://www.fao.org/docrep/014/mb060e/mb060e.pdf.</a:t>
            </a:r>
          </a:p>
          <a:p>
            <a:pPr>
              <a:buFont typeface="Wingdings" panose="05000000000000000000" pitchFamily="2" charset="2"/>
              <a:buChar char="§"/>
            </a:pPr>
            <a:r>
              <a:rPr lang="de-DE" sz="2500" b="1" dirty="0" err="1">
                <a:solidFill>
                  <a:schemeClr val="tx1"/>
                </a:solidFill>
                <a:latin typeface="Trebuchet MS" panose="020B0603020202020204" pitchFamily="34" charset="0"/>
              </a:rPr>
              <a:t>Kranert</a:t>
            </a:r>
            <a:r>
              <a:rPr lang="de-DE" sz="2500" b="1" dirty="0">
                <a:solidFill>
                  <a:schemeClr val="tx1"/>
                </a:solidFill>
                <a:latin typeface="Trebuchet MS" panose="020B0603020202020204" pitchFamily="34" charset="0"/>
              </a:rPr>
              <a:t>, M./ Hafner, G./ </a:t>
            </a:r>
            <a:r>
              <a:rPr lang="de-DE" sz="2500" b="1" dirty="0" err="1">
                <a:solidFill>
                  <a:schemeClr val="tx1"/>
                </a:solidFill>
                <a:latin typeface="Trebuchet MS" panose="020B0603020202020204" pitchFamily="34" charset="0"/>
              </a:rPr>
              <a:t>Barabosz</a:t>
            </a:r>
            <a:r>
              <a:rPr lang="de-DE" sz="2500" b="1" dirty="0">
                <a:solidFill>
                  <a:schemeClr val="tx1"/>
                </a:solidFill>
                <a:latin typeface="Trebuchet MS" panose="020B0603020202020204" pitchFamily="34" charset="0"/>
              </a:rPr>
              <a:t>, J./ Schuller, H./ </a:t>
            </a:r>
            <a:r>
              <a:rPr lang="de-DE" sz="2500" b="1" dirty="0" err="1">
                <a:solidFill>
                  <a:schemeClr val="tx1"/>
                </a:solidFill>
                <a:latin typeface="Trebuchet MS" panose="020B0603020202020204" pitchFamily="34" charset="0"/>
              </a:rPr>
              <a:t>Leverenz</a:t>
            </a:r>
            <a:r>
              <a:rPr lang="de-DE" sz="2500" b="1" dirty="0">
                <a:solidFill>
                  <a:schemeClr val="tx1"/>
                </a:solidFill>
                <a:latin typeface="Trebuchet MS" panose="020B0603020202020204" pitchFamily="34" charset="0"/>
              </a:rPr>
              <a:t>, D./ </a:t>
            </a:r>
            <a:r>
              <a:rPr lang="de-DE" sz="2500" b="1" dirty="0" err="1">
                <a:solidFill>
                  <a:schemeClr val="tx1"/>
                </a:solidFill>
                <a:latin typeface="Trebuchet MS" panose="020B0603020202020204" pitchFamily="34" charset="0"/>
              </a:rPr>
              <a:t>Kölbig</a:t>
            </a:r>
            <a:r>
              <a:rPr lang="de-DE" sz="2500" b="1" dirty="0">
                <a:solidFill>
                  <a:schemeClr val="tx1"/>
                </a:solidFill>
                <a:latin typeface="Trebuchet MS" panose="020B0603020202020204" pitchFamily="34" charset="0"/>
              </a:rPr>
              <a:t>, A. /Schneider, F./ </a:t>
            </a:r>
            <a:r>
              <a:rPr lang="de-DE" sz="2500" b="1" dirty="0" err="1">
                <a:solidFill>
                  <a:schemeClr val="tx1"/>
                </a:solidFill>
                <a:latin typeface="Trebuchet MS" panose="020B0603020202020204" pitchFamily="34" charset="0"/>
              </a:rPr>
              <a:t>Lebersorger</a:t>
            </a:r>
            <a:r>
              <a:rPr lang="de-DE" sz="2500" b="1" dirty="0">
                <a:solidFill>
                  <a:schemeClr val="tx1"/>
                </a:solidFill>
                <a:latin typeface="Trebuchet MS" panose="020B0603020202020204" pitchFamily="34" charset="0"/>
              </a:rPr>
              <a:t>, S./ </a:t>
            </a:r>
            <a:r>
              <a:rPr lang="de-DE" sz="2500" b="1" dirty="0" err="1">
                <a:solidFill>
                  <a:schemeClr val="tx1"/>
                </a:solidFill>
                <a:latin typeface="Trebuchet MS" panose="020B0603020202020204" pitchFamily="34" charset="0"/>
              </a:rPr>
              <a:t>Scherhaufer</a:t>
            </a:r>
            <a:r>
              <a:rPr lang="de-DE" sz="2500" b="1" dirty="0">
                <a:solidFill>
                  <a:schemeClr val="tx1"/>
                </a:solidFill>
                <a:latin typeface="Trebuchet MS" panose="020B0603020202020204" pitchFamily="34" charset="0"/>
              </a:rPr>
              <a:t>, S. (2012) [a]:</a:t>
            </a:r>
            <a:r>
              <a:rPr lang="de-DE" sz="2500" dirty="0">
                <a:solidFill>
                  <a:schemeClr val="tx1"/>
                </a:solidFill>
                <a:latin typeface="Trebuchet MS" panose="020B0603020202020204" pitchFamily="34" charset="0"/>
              </a:rPr>
              <a:t> Ermittlung der weggeworfenen Lebensmittelmengen und Vorschläge zur Verminderung der Wegwerfrate bei Lebensmitteln in Deutschland. [PDF] URL: http://www.bmel.de/SharedDocs/Downloads/Ernaehrung/WvL/Studie_Lebensmittelabfaelle_Langfassung.pdf?__blob=publicationFile</a:t>
            </a:r>
          </a:p>
          <a:p>
            <a:pPr>
              <a:buFont typeface="Wingdings" panose="05000000000000000000" pitchFamily="2" charset="2"/>
              <a:buChar char="§"/>
            </a:pPr>
            <a:endParaRPr lang="en-US" dirty="0">
              <a:solidFill>
                <a:schemeClr val="tx1"/>
              </a:solidFill>
            </a:endParaRPr>
          </a:p>
          <a:p>
            <a:endParaRPr lang="de-DE" dirty="0">
              <a:solidFill>
                <a:schemeClr val="tx1"/>
              </a:solidFill>
            </a:endParaRPr>
          </a:p>
        </p:txBody>
      </p:sp>
      <p:sp>
        <p:nvSpPr>
          <p:cNvPr id="4" name="Datumsplatzhalter 3"/>
          <p:cNvSpPr>
            <a:spLocks noGrp="1"/>
          </p:cNvSpPr>
          <p:nvPr>
            <p:ph type="dt" sz="half" idx="10"/>
          </p:nvPr>
        </p:nvSpPr>
        <p:spPr/>
        <p:txBody>
          <a:bodyPr/>
          <a:lstStyle/>
          <a:p>
            <a:fld id="{22D93239-6D64-43DD-83B0-B308189E6B6B}" type="datetime1">
              <a:rPr lang="de-DE" smtClean="0"/>
              <a:t>07.11.2016</a:t>
            </a:fld>
            <a:endParaRPr lang="de-DE"/>
          </a:p>
        </p:txBody>
      </p:sp>
      <p:sp>
        <p:nvSpPr>
          <p:cNvPr id="5" name="Foliennummernplatzhalter 4"/>
          <p:cNvSpPr>
            <a:spLocks noGrp="1"/>
          </p:cNvSpPr>
          <p:nvPr>
            <p:ph type="sldNum" sz="quarter" idx="12"/>
          </p:nvPr>
        </p:nvSpPr>
        <p:spPr/>
        <p:txBody>
          <a:bodyPr>
            <a:normAutofit/>
          </a:bodyPr>
          <a:lstStyle/>
          <a:p>
            <a:fld id="{0547A2CF-BF74-4FCD-B4C9-923897FA6AAA}" type="slidenum">
              <a:rPr lang="de-DE" smtClean="0"/>
              <a:t>25</a:t>
            </a:fld>
            <a:endParaRPr lang="de-DE"/>
          </a:p>
        </p:txBody>
      </p:sp>
    </p:spTree>
    <p:extLst>
      <p:ext uri="{BB962C8B-B14F-4D97-AF65-F5344CB8AC3E}">
        <p14:creationId xmlns:p14="http://schemas.microsoft.com/office/powerpoint/2010/main" val="158232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3"/>
          <a:srcRect l="21645" t="38004" r="27849" b="17992"/>
          <a:stretch/>
        </p:blipFill>
        <p:spPr>
          <a:xfrm>
            <a:off x="371986" y="172009"/>
            <a:ext cx="11454089" cy="5999762"/>
          </a:xfrm>
          <a:prstGeom prst="rect">
            <a:avLst/>
          </a:prstGeom>
        </p:spPr>
      </p:pic>
      <p:sp>
        <p:nvSpPr>
          <p:cNvPr id="2" name="Datumsplatzhalter 1"/>
          <p:cNvSpPr>
            <a:spLocks noGrp="1"/>
          </p:cNvSpPr>
          <p:nvPr>
            <p:ph type="dt" sz="half" idx="10"/>
          </p:nvPr>
        </p:nvSpPr>
        <p:spPr/>
        <p:txBody>
          <a:bodyPr/>
          <a:lstStyle/>
          <a:p>
            <a:fld id="{D07BA6E7-BB43-4404-ABFA-F0BAA84B17B2}" type="datetime1">
              <a:rPr lang="de-DE" smtClean="0"/>
              <a:t>07.11.2016</a:t>
            </a:fld>
            <a:endParaRPr lang="de-DE"/>
          </a:p>
        </p:txBody>
      </p:sp>
      <p:sp>
        <p:nvSpPr>
          <p:cNvPr id="3" name="Foliennummernplatzhalter 2"/>
          <p:cNvSpPr>
            <a:spLocks noGrp="1"/>
          </p:cNvSpPr>
          <p:nvPr>
            <p:ph type="sldNum" sz="quarter" idx="12"/>
          </p:nvPr>
        </p:nvSpPr>
        <p:spPr/>
        <p:txBody>
          <a:bodyPr>
            <a:normAutofit/>
          </a:bodyPr>
          <a:lstStyle/>
          <a:p>
            <a:fld id="{0547A2CF-BF74-4FCD-B4C9-923897FA6AAA}" type="slidenum">
              <a:rPr lang="de-DE" smtClean="0"/>
              <a:t>3</a:t>
            </a:fld>
            <a:endParaRPr lang="de-DE"/>
          </a:p>
        </p:txBody>
      </p:sp>
      <p:grpSp>
        <p:nvGrpSpPr>
          <p:cNvPr id="9" name="Gruppieren 8"/>
          <p:cNvGrpSpPr/>
          <p:nvPr/>
        </p:nvGrpSpPr>
        <p:grpSpPr>
          <a:xfrm>
            <a:off x="3936480" y="1788112"/>
            <a:ext cx="4325099" cy="2672124"/>
            <a:chOff x="9766665" y="2589253"/>
            <a:chExt cx="2319337" cy="1347537"/>
          </a:xfrm>
        </p:grpSpPr>
        <p:grpSp>
          <p:nvGrpSpPr>
            <p:cNvPr id="10" name="Gruppieren 9"/>
            <p:cNvGrpSpPr/>
            <p:nvPr/>
          </p:nvGrpSpPr>
          <p:grpSpPr>
            <a:xfrm>
              <a:off x="9766665" y="2589253"/>
              <a:ext cx="2319337" cy="1347537"/>
              <a:chOff x="9766665" y="2589253"/>
              <a:chExt cx="2319337" cy="1347537"/>
            </a:xfrm>
          </p:grpSpPr>
          <p:sp>
            <p:nvSpPr>
              <p:cNvPr id="12" name="Rechteck 11"/>
              <p:cNvSpPr/>
              <p:nvPr/>
            </p:nvSpPr>
            <p:spPr>
              <a:xfrm>
                <a:off x="9915682" y="2589253"/>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             </a:t>
                </a:r>
              </a:p>
            </p:txBody>
          </p:sp>
          <p:sp>
            <p:nvSpPr>
              <p:cNvPr id="13" name="Textfeld 12"/>
              <p:cNvSpPr txBox="1"/>
              <p:nvPr/>
            </p:nvSpPr>
            <p:spPr>
              <a:xfrm>
                <a:off x="9766665" y="2898278"/>
                <a:ext cx="2319337" cy="729487"/>
              </a:xfrm>
              <a:prstGeom prst="rect">
                <a:avLst/>
              </a:prstGeom>
              <a:noFill/>
            </p:spPr>
            <p:txBody>
              <a:bodyPr wrap="square" rtlCol="0">
                <a:spAutoFit/>
              </a:bodyPr>
              <a:lstStyle/>
              <a:p>
                <a:pPr algn="ctr"/>
                <a:r>
                  <a:rPr lang="de-DE" sz="4400" b="1" dirty="0">
                    <a:latin typeface="Trebuchet MS" panose="020B0603020202020204" pitchFamily="34" charset="0"/>
                  </a:rPr>
                  <a:t>Lebensmittel-abfallmenge</a:t>
                </a:r>
              </a:p>
            </p:txBody>
          </p:sp>
        </p:grpSp>
        <p:sp>
          <p:nvSpPr>
            <p:cNvPr id="11" name="Rechteck 10"/>
            <p:cNvSpPr/>
            <p:nvPr/>
          </p:nvSpPr>
          <p:spPr>
            <a:xfrm>
              <a:off x="10011934" y="2632787"/>
              <a:ext cx="1828800" cy="1299411"/>
            </a:xfrm>
            <a:prstGeom prst="rect">
              <a:avLst/>
            </a:prstGeom>
            <a:blipFill dpi="0" rotWithShape="1">
              <a:blip r:embed="rId4">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spTree>
    <p:extLst>
      <p:ext uri="{BB962C8B-B14F-4D97-AF65-F5344CB8AC3E}">
        <p14:creationId xmlns:p14="http://schemas.microsoft.com/office/powerpoint/2010/main" val="2881123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solidFill>
                  <a:schemeClr val="tx1"/>
                </a:solidFill>
                <a:latin typeface="Trebuchet MS" panose="020B0603020202020204" pitchFamily="34" charset="0"/>
              </a:rPr>
              <a:t>Lebensmittelabfallmenge </a:t>
            </a:r>
            <a:br>
              <a:rPr lang="de-DE"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weltweit</a:t>
            </a:r>
          </a:p>
        </p:txBody>
      </p:sp>
      <p:sp>
        <p:nvSpPr>
          <p:cNvPr id="3" name="Inhaltsplatzhalter 2"/>
          <p:cNvSpPr>
            <a:spLocks noGrp="1"/>
          </p:cNvSpPr>
          <p:nvPr>
            <p:ph idx="1"/>
          </p:nvPr>
        </p:nvSpPr>
        <p:spPr/>
        <p:txBody>
          <a:bodyPr/>
          <a:lstStyle/>
          <a:p>
            <a:endParaRPr lang="de-DE" dirty="0"/>
          </a:p>
        </p:txBody>
      </p:sp>
      <p:sp>
        <p:nvSpPr>
          <p:cNvPr id="4" name="Datumsplatzhalter 3"/>
          <p:cNvSpPr>
            <a:spLocks noGrp="1"/>
          </p:cNvSpPr>
          <p:nvPr>
            <p:ph type="dt" sz="half" idx="10"/>
          </p:nvPr>
        </p:nvSpPr>
        <p:spPr/>
        <p:txBody>
          <a:bodyPr/>
          <a:lstStyle/>
          <a:p>
            <a:fld id="{6AD2F115-5FB0-4A95-8CB8-E75A5B8B8858}" type="datetime1">
              <a:rPr lang="de-DE" smtClean="0"/>
              <a:t>07.11.2016</a:t>
            </a:fld>
            <a:endParaRPr lang="de-DE"/>
          </a:p>
        </p:txBody>
      </p:sp>
      <p:sp>
        <p:nvSpPr>
          <p:cNvPr id="5" name="Foliennummernplatzhalter 4"/>
          <p:cNvSpPr>
            <a:spLocks noGrp="1"/>
          </p:cNvSpPr>
          <p:nvPr>
            <p:ph type="sldNum" sz="quarter" idx="12"/>
          </p:nvPr>
        </p:nvSpPr>
        <p:spPr/>
        <p:txBody>
          <a:bodyPr>
            <a:normAutofit/>
          </a:bodyPr>
          <a:lstStyle/>
          <a:p>
            <a:fld id="{0547A2CF-BF74-4FCD-B4C9-923897FA6AAA}" type="slidenum">
              <a:rPr lang="de-DE" smtClean="0"/>
              <a:t>4</a:t>
            </a:fld>
            <a:endParaRPr lang="de-DE"/>
          </a:p>
        </p:txBody>
      </p:sp>
      <p:sp>
        <p:nvSpPr>
          <p:cNvPr id="6" name="Textfeld 5"/>
          <p:cNvSpPr txBox="1"/>
          <p:nvPr/>
        </p:nvSpPr>
        <p:spPr>
          <a:xfrm>
            <a:off x="5432202" y="2404878"/>
            <a:ext cx="4831308" cy="2954655"/>
          </a:xfrm>
          <a:prstGeom prst="rect">
            <a:avLst/>
          </a:prstGeom>
          <a:noFill/>
        </p:spPr>
        <p:txBody>
          <a:bodyPr wrap="square" rtlCol="0">
            <a:spAutoFit/>
          </a:bodyPr>
          <a:lstStyle/>
          <a:p>
            <a:r>
              <a:rPr lang="de-DE" sz="2400" b="1" dirty="0">
                <a:latin typeface="Trebuchet MS" panose="020B0603020202020204" pitchFamily="34" charset="0"/>
                <a:ea typeface="Tahoma" panose="020B0604030504040204" pitchFamily="34" charset="0"/>
                <a:cs typeface="Tahoma" panose="020B0604030504040204" pitchFamily="34" charset="0"/>
              </a:rPr>
              <a:t>1/3</a:t>
            </a:r>
            <a:r>
              <a:rPr lang="de-DE" sz="2400" dirty="0">
                <a:latin typeface="Trebuchet MS" panose="020B0603020202020204" pitchFamily="34" charset="0"/>
                <a:ea typeface="Tahoma" panose="020B0604030504040204" pitchFamily="34" charset="0"/>
                <a:cs typeface="Tahoma" panose="020B0604030504040204" pitchFamily="34" charset="0"/>
              </a:rPr>
              <a:t> aller für den Menschen produzierten Lebensmittel gehen weltweit verloren oder werden weggeworfen!</a:t>
            </a:r>
          </a:p>
          <a:p>
            <a:endParaRPr lang="de-DE" sz="2400" dirty="0"/>
          </a:p>
          <a:p>
            <a:r>
              <a:rPr lang="de-DE" sz="2400" dirty="0">
                <a:latin typeface="Trebuchet MS" panose="020B0603020202020204" pitchFamily="34" charset="0"/>
                <a:ea typeface="Tahoma" panose="020B0604030504040204" pitchFamily="34" charset="0"/>
                <a:cs typeface="Tahoma" panose="020B0604030504040204" pitchFamily="34" charset="0"/>
              </a:rPr>
              <a:t>Das sind </a:t>
            </a:r>
            <a:r>
              <a:rPr lang="de-DE" sz="2400" b="1" dirty="0">
                <a:latin typeface="Trebuchet MS" panose="020B0603020202020204" pitchFamily="34" charset="0"/>
                <a:ea typeface="Tahoma" panose="020B0604030504040204" pitchFamily="34" charset="0"/>
                <a:cs typeface="Tahoma" panose="020B0604030504040204" pitchFamily="34" charset="0"/>
              </a:rPr>
              <a:t>1,3 Milliarden </a:t>
            </a:r>
            <a:r>
              <a:rPr lang="de-DE" sz="2400" dirty="0">
                <a:latin typeface="Trebuchet MS" panose="020B0603020202020204" pitchFamily="34" charset="0"/>
                <a:ea typeface="Tahoma" panose="020B0604030504040204" pitchFamily="34" charset="0"/>
                <a:cs typeface="Tahoma" panose="020B0604030504040204" pitchFamily="34" charset="0"/>
              </a:rPr>
              <a:t>Tonnen </a:t>
            </a:r>
          </a:p>
          <a:p>
            <a:r>
              <a:rPr lang="de-DE" sz="2400" dirty="0">
                <a:latin typeface="Trebuchet MS" panose="020B0603020202020204" pitchFamily="34" charset="0"/>
                <a:ea typeface="Tahoma" panose="020B0604030504040204" pitchFamily="34" charset="0"/>
                <a:cs typeface="Tahoma" panose="020B0604030504040204" pitchFamily="34" charset="0"/>
              </a:rPr>
              <a:t>Lebensmittel jährlich!</a:t>
            </a:r>
          </a:p>
          <a:p>
            <a:endParaRPr lang="de-DE" dirty="0"/>
          </a:p>
        </p:txBody>
      </p:sp>
      <p:sp>
        <p:nvSpPr>
          <p:cNvPr id="7" name="Textfeld 6"/>
          <p:cNvSpPr txBox="1"/>
          <p:nvPr/>
        </p:nvSpPr>
        <p:spPr>
          <a:xfrm>
            <a:off x="9252758" y="350261"/>
            <a:ext cx="1295400" cy="1323439"/>
          </a:xfrm>
          <a:prstGeom prst="rect">
            <a:avLst/>
          </a:prstGeom>
          <a:noFill/>
        </p:spPr>
        <p:txBody>
          <a:bodyPr wrap="square" rtlCol="0">
            <a:spAutoFit/>
          </a:bodyPr>
          <a:lstStyle/>
          <a:p>
            <a:r>
              <a:rPr lang="de-DE" sz="8000" dirty="0">
                <a:sym typeface="Webdings" panose="05030102010509060703" pitchFamily="18" charset="2"/>
              </a:rPr>
              <a:t></a:t>
            </a:r>
            <a:endParaRPr lang="de-DE" dirty="0"/>
          </a:p>
        </p:txBody>
      </p:sp>
      <p:sp>
        <p:nvSpPr>
          <p:cNvPr id="9" name="Textfeld 8"/>
          <p:cNvSpPr txBox="1"/>
          <p:nvPr/>
        </p:nvSpPr>
        <p:spPr>
          <a:xfrm>
            <a:off x="8772297" y="5977468"/>
            <a:ext cx="3551722" cy="307777"/>
          </a:xfrm>
          <a:prstGeom prst="rect">
            <a:avLst/>
          </a:prstGeom>
          <a:noFill/>
        </p:spPr>
        <p:txBody>
          <a:bodyPr wrap="square" rtlCol="0">
            <a:spAutoFit/>
          </a:bodyPr>
          <a:lstStyle/>
          <a:p>
            <a:r>
              <a:rPr lang="de-DE" sz="1400" dirty="0">
                <a:latin typeface="Trebuchet MS" panose="020B0603020202020204" pitchFamily="34" charset="0"/>
              </a:rPr>
              <a:t>Quelle: </a:t>
            </a:r>
            <a:r>
              <a:rPr lang="de-DE" sz="1400" cap="small" dirty="0" err="1">
                <a:latin typeface="Trebuchet MS" panose="020B0603020202020204" pitchFamily="34" charset="0"/>
              </a:rPr>
              <a:t>Gustavsson</a:t>
            </a:r>
            <a:r>
              <a:rPr lang="de-DE" sz="1400" cap="small" dirty="0">
                <a:latin typeface="Trebuchet MS" panose="020B0603020202020204" pitchFamily="34" charset="0"/>
              </a:rPr>
              <a:t> et al.</a:t>
            </a:r>
            <a:r>
              <a:rPr lang="de-DE" sz="1400" dirty="0">
                <a:latin typeface="Trebuchet MS" panose="020B0603020202020204" pitchFamily="34" charset="0"/>
              </a:rPr>
              <a:t> 2011</a:t>
            </a:r>
          </a:p>
        </p:txBody>
      </p:sp>
      <p:pic>
        <p:nvPicPr>
          <p:cNvPr id="11" name="Grafik 10"/>
          <p:cNvPicPr>
            <a:picLocks noChangeAspect="1"/>
          </p:cNvPicPr>
          <p:nvPr/>
        </p:nvPicPr>
        <p:blipFill rotWithShape="1">
          <a:blip r:embed="rId3" cstate="print">
            <a:extLst>
              <a:ext uri="{28A0092B-C50C-407E-A947-70E740481C1C}">
                <a14:useLocalDpi xmlns:a14="http://schemas.microsoft.com/office/drawing/2010/main" val="0"/>
              </a:ext>
            </a:extLst>
          </a:blip>
          <a:srcRect l="63209" t="35870" r="14667" b="37160"/>
          <a:stretch/>
        </p:blipFill>
        <p:spPr bwMode="auto">
          <a:xfrm>
            <a:off x="3587929" y="3317738"/>
            <a:ext cx="1082006" cy="932208"/>
          </a:xfrm>
          <a:prstGeom prst="rect">
            <a:avLst/>
          </a:prstGeom>
          <a:ln>
            <a:noFill/>
          </a:ln>
          <a:extLst>
            <a:ext uri="{53640926-AAD7-44D8-BBD7-CCE9431645EC}">
              <a14:shadowObscured xmlns:a14="http://schemas.microsoft.com/office/drawing/2010/main"/>
            </a:ext>
          </a:extLst>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63209" t="35870" r="14667" b="37160"/>
          <a:stretch/>
        </p:blipFill>
        <p:spPr bwMode="auto">
          <a:xfrm>
            <a:off x="2505923" y="3317738"/>
            <a:ext cx="1082006" cy="932208"/>
          </a:xfrm>
          <a:prstGeom prst="rect">
            <a:avLst/>
          </a:prstGeom>
          <a:ln>
            <a:noFill/>
          </a:ln>
          <a:extLst>
            <a:ext uri="{53640926-AAD7-44D8-BBD7-CCE9431645EC}">
              <a14:shadowObscured xmlns:a14="http://schemas.microsoft.com/office/drawing/2010/main"/>
            </a:ext>
          </a:extLst>
        </p:spPr>
      </p:pic>
      <p:pic>
        <p:nvPicPr>
          <p:cNvPr id="13" name="Grafik 12"/>
          <p:cNvPicPr>
            <a:picLocks noChangeAspect="1"/>
          </p:cNvPicPr>
          <p:nvPr/>
        </p:nvPicPr>
        <p:blipFill rotWithShape="1">
          <a:blip r:embed="rId3" cstate="print">
            <a:extLst>
              <a:ext uri="{28A0092B-C50C-407E-A947-70E740481C1C}">
                <a14:useLocalDpi xmlns:a14="http://schemas.microsoft.com/office/drawing/2010/main" val="0"/>
              </a:ext>
            </a:extLst>
          </a:blip>
          <a:srcRect l="63209" t="35870" r="14667" b="37160"/>
          <a:stretch/>
        </p:blipFill>
        <p:spPr bwMode="auto">
          <a:xfrm>
            <a:off x="1423917" y="3317738"/>
            <a:ext cx="1082006" cy="932208"/>
          </a:xfrm>
          <a:prstGeom prst="rect">
            <a:avLst/>
          </a:prstGeom>
          <a:ln>
            <a:noFill/>
          </a:ln>
          <a:extLst>
            <a:ext uri="{53640926-AAD7-44D8-BBD7-CCE9431645EC}">
              <a14:shadowObscured xmlns:a14="http://schemas.microsoft.com/office/drawing/2010/main"/>
            </a:ext>
          </a:extLst>
        </p:spPr>
      </p:pic>
      <p:sp>
        <p:nvSpPr>
          <p:cNvPr id="10" name="Multiplizieren 9"/>
          <p:cNvSpPr/>
          <p:nvPr/>
        </p:nvSpPr>
        <p:spPr>
          <a:xfrm>
            <a:off x="3446365" y="3087932"/>
            <a:ext cx="1365134" cy="1391820"/>
          </a:xfrm>
          <a:prstGeom prst="mathMultiply">
            <a:avLst>
              <a:gd name="adj1" fmla="val 1052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50625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39483" y="253949"/>
            <a:ext cx="10058400" cy="1450757"/>
          </a:xfrm>
        </p:spPr>
        <p:txBody>
          <a:bodyPr>
            <a:normAutofit/>
          </a:bodyPr>
          <a:lstStyle/>
          <a:p>
            <a:r>
              <a:rPr lang="de-DE" dirty="0">
                <a:solidFill>
                  <a:schemeClr val="tx1"/>
                </a:solidFill>
                <a:latin typeface="Trebuchet MS" panose="020B0603020202020204" pitchFamily="34" charset="0"/>
              </a:rPr>
              <a:t>Lebensmittelabfallmenge deutschlandweit</a:t>
            </a:r>
          </a:p>
        </p:txBody>
      </p:sp>
      <p:sp>
        <p:nvSpPr>
          <p:cNvPr id="3" name="Inhaltsplatzhalter 2"/>
          <p:cNvSpPr>
            <a:spLocks noGrp="1"/>
          </p:cNvSpPr>
          <p:nvPr>
            <p:ph idx="1"/>
          </p:nvPr>
        </p:nvSpPr>
        <p:spPr/>
        <p:txBody>
          <a:bodyPr/>
          <a:lstStyle/>
          <a:p>
            <a:r>
              <a:rPr lang="de-DE" dirty="0"/>
              <a:t>  </a:t>
            </a:r>
          </a:p>
          <a:p>
            <a:endParaRPr lang="de-DE" dirty="0"/>
          </a:p>
          <a:p>
            <a:endParaRPr lang="de-DE" dirty="0"/>
          </a:p>
        </p:txBody>
      </p:sp>
      <p:sp>
        <p:nvSpPr>
          <p:cNvPr id="6" name="Datumsplatzhalter 5"/>
          <p:cNvSpPr>
            <a:spLocks noGrp="1"/>
          </p:cNvSpPr>
          <p:nvPr>
            <p:ph type="dt" sz="half" idx="10"/>
          </p:nvPr>
        </p:nvSpPr>
        <p:spPr/>
        <p:txBody>
          <a:bodyPr/>
          <a:lstStyle/>
          <a:p>
            <a:fld id="{420DB6A6-A708-4376-8C08-B8C961EF2E27}" type="datetime1">
              <a:rPr lang="de-DE" smtClean="0"/>
              <a:t>07.11.2016</a:t>
            </a:fld>
            <a:endParaRPr lang="de-DE"/>
          </a:p>
        </p:txBody>
      </p:sp>
      <p:sp>
        <p:nvSpPr>
          <p:cNvPr id="7" name="Foliennummernplatzhalter 6"/>
          <p:cNvSpPr>
            <a:spLocks noGrp="1"/>
          </p:cNvSpPr>
          <p:nvPr>
            <p:ph type="sldNum" sz="quarter" idx="12"/>
          </p:nvPr>
        </p:nvSpPr>
        <p:spPr/>
        <p:txBody>
          <a:bodyPr>
            <a:normAutofit/>
          </a:bodyPr>
          <a:lstStyle/>
          <a:p>
            <a:fld id="{0547A2CF-BF74-4FCD-B4C9-923897FA6AAA}" type="slidenum">
              <a:rPr lang="de-DE" smtClean="0"/>
              <a:t>5</a:t>
            </a:fld>
            <a:endParaRPr lang="de-DE"/>
          </a:p>
        </p:txBody>
      </p:sp>
      <p:sp>
        <p:nvSpPr>
          <p:cNvPr id="10" name="Rechteck 9"/>
          <p:cNvSpPr/>
          <p:nvPr/>
        </p:nvSpPr>
        <p:spPr>
          <a:xfrm>
            <a:off x="9074931" y="687071"/>
            <a:ext cx="1448550" cy="27800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5" name="Rectangle 4"/>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2" name="Rechteck 11"/>
          <p:cNvSpPr/>
          <p:nvPr/>
        </p:nvSpPr>
        <p:spPr>
          <a:xfrm>
            <a:off x="9074931" y="978473"/>
            <a:ext cx="1448550" cy="278004"/>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sp>
        <p:nvSpPr>
          <p:cNvPr id="13" name="Rechteck 12"/>
          <p:cNvSpPr/>
          <p:nvPr/>
        </p:nvSpPr>
        <p:spPr>
          <a:xfrm>
            <a:off x="9074931" y="395669"/>
            <a:ext cx="1448550" cy="2780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cxnSp>
        <p:nvCxnSpPr>
          <p:cNvPr id="14" name="Gerader Verbinder 13"/>
          <p:cNvCxnSpPr/>
          <p:nvPr/>
        </p:nvCxnSpPr>
        <p:spPr>
          <a:xfrm flipH="1">
            <a:off x="6999443" y="2353609"/>
            <a:ext cx="84643" cy="3635050"/>
          </a:xfrm>
          <a:prstGeom prst="line">
            <a:avLst/>
          </a:prstGeom>
          <a:ln w="762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5" name="Gerader Verbinder 14"/>
          <p:cNvCxnSpPr/>
          <p:nvPr/>
        </p:nvCxnSpPr>
        <p:spPr>
          <a:xfrm flipH="1">
            <a:off x="4788021" y="5948982"/>
            <a:ext cx="2243376" cy="0"/>
          </a:xfrm>
          <a:prstGeom prst="line">
            <a:avLst/>
          </a:prstGeom>
          <a:ln w="762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1" name="Gerader Verbinder 20"/>
          <p:cNvCxnSpPr/>
          <p:nvPr/>
        </p:nvCxnSpPr>
        <p:spPr>
          <a:xfrm flipH="1" flipV="1">
            <a:off x="4277692" y="1870675"/>
            <a:ext cx="3486294" cy="604984"/>
          </a:xfrm>
          <a:prstGeom prst="line">
            <a:avLst/>
          </a:prstGeom>
          <a:ln w="762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26" name="Bogen 25"/>
          <p:cNvSpPr/>
          <p:nvPr/>
        </p:nvSpPr>
        <p:spPr>
          <a:xfrm rot="20817294">
            <a:off x="5629900" y="1941472"/>
            <a:ext cx="600075" cy="581025"/>
          </a:xfrm>
          <a:prstGeom prst="arc">
            <a:avLst>
              <a:gd name="adj1" fmla="val 13645165"/>
              <a:gd name="adj2" fmla="val 0"/>
            </a:avLst>
          </a:prstGeom>
          <a:ln w="76200">
            <a:solidFill>
              <a:schemeClr val="bg2">
                <a:lumMod val="10000"/>
              </a:schemeClr>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sz="2000" b="1" dirty="0"/>
          </a:p>
        </p:txBody>
      </p:sp>
      <p:cxnSp>
        <p:nvCxnSpPr>
          <p:cNvPr id="39" name="Gerader Verbinder 38"/>
          <p:cNvCxnSpPr/>
          <p:nvPr/>
        </p:nvCxnSpPr>
        <p:spPr>
          <a:xfrm>
            <a:off x="4681781" y="2353609"/>
            <a:ext cx="141695" cy="3612014"/>
          </a:xfrm>
          <a:prstGeom prst="line">
            <a:avLst/>
          </a:prstGeom>
          <a:ln w="762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1" name="Textfeld 40"/>
          <p:cNvSpPr txBox="1"/>
          <p:nvPr/>
        </p:nvSpPr>
        <p:spPr>
          <a:xfrm>
            <a:off x="1640541" y="4684221"/>
            <a:ext cx="2744099" cy="461665"/>
          </a:xfrm>
          <a:prstGeom prst="rect">
            <a:avLst/>
          </a:prstGeom>
          <a:noFill/>
        </p:spPr>
        <p:txBody>
          <a:bodyPr wrap="square" rtlCol="0">
            <a:spAutoFit/>
          </a:bodyPr>
          <a:lstStyle/>
          <a:p>
            <a:r>
              <a:rPr lang="de-DE" sz="2400" dirty="0">
                <a:latin typeface="Trebuchet MS" panose="020B0603020202020204" pitchFamily="34" charset="0"/>
              </a:rPr>
              <a:t>Großverbraucher</a:t>
            </a:r>
          </a:p>
        </p:txBody>
      </p:sp>
      <p:sp>
        <p:nvSpPr>
          <p:cNvPr id="42" name="Textfeld 41"/>
          <p:cNvSpPr txBox="1"/>
          <p:nvPr/>
        </p:nvSpPr>
        <p:spPr>
          <a:xfrm>
            <a:off x="7142592" y="5244600"/>
            <a:ext cx="1882436" cy="369332"/>
          </a:xfrm>
          <a:prstGeom prst="rect">
            <a:avLst/>
          </a:prstGeom>
          <a:noFill/>
        </p:spPr>
        <p:txBody>
          <a:bodyPr wrap="square" rtlCol="0">
            <a:spAutoFit/>
          </a:bodyPr>
          <a:lstStyle/>
          <a:p>
            <a:r>
              <a:rPr lang="de-DE" dirty="0"/>
              <a:t>Industrie</a:t>
            </a:r>
          </a:p>
        </p:txBody>
      </p:sp>
      <p:sp>
        <p:nvSpPr>
          <p:cNvPr id="43" name="Textfeld 42"/>
          <p:cNvSpPr txBox="1"/>
          <p:nvPr/>
        </p:nvSpPr>
        <p:spPr>
          <a:xfrm>
            <a:off x="7237447" y="2802226"/>
            <a:ext cx="1882436" cy="369332"/>
          </a:xfrm>
          <a:prstGeom prst="rect">
            <a:avLst/>
          </a:prstGeom>
          <a:noFill/>
        </p:spPr>
        <p:txBody>
          <a:bodyPr wrap="square" rtlCol="0">
            <a:spAutoFit/>
          </a:bodyPr>
          <a:lstStyle/>
          <a:p>
            <a:r>
              <a:rPr lang="de-DE" dirty="0"/>
              <a:t>Haushalte</a:t>
            </a:r>
          </a:p>
        </p:txBody>
      </p:sp>
      <p:sp>
        <p:nvSpPr>
          <p:cNvPr id="44" name="Textfeld 43"/>
          <p:cNvSpPr txBox="1"/>
          <p:nvPr/>
        </p:nvSpPr>
        <p:spPr>
          <a:xfrm>
            <a:off x="7159700" y="5693820"/>
            <a:ext cx="1882436" cy="369332"/>
          </a:xfrm>
          <a:prstGeom prst="rect">
            <a:avLst/>
          </a:prstGeom>
          <a:noFill/>
        </p:spPr>
        <p:txBody>
          <a:bodyPr wrap="square" rtlCol="0">
            <a:spAutoFit/>
          </a:bodyPr>
          <a:lstStyle/>
          <a:p>
            <a:r>
              <a:rPr lang="de-DE" dirty="0"/>
              <a:t>Handel</a:t>
            </a:r>
          </a:p>
        </p:txBody>
      </p:sp>
      <p:sp>
        <p:nvSpPr>
          <p:cNvPr id="8" name="Textfeld 7"/>
          <p:cNvSpPr txBox="1"/>
          <p:nvPr/>
        </p:nvSpPr>
        <p:spPr>
          <a:xfrm>
            <a:off x="4277692" y="3483892"/>
            <a:ext cx="3307499" cy="1200329"/>
          </a:xfrm>
          <a:prstGeom prst="rect">
            <a:avLst/>
          </a:prstGeom>
          <a:noFill/>
        </p:spPr>
        <p:txBody>
          <a:bodyPr wrap="square" rtlCol="0">
            <a:spAutoFit/>
          </a:bodyPr>
          <a:lstStyle/>
          <a:p>
            <a:pPr algn="ctr"/>
            <a:r>
              <a:rPr lang="de-DE" sz="2400" b="1" dirty="0"/>
              <a:t>11. </a:t>
            </a:r>
          </a:p>
          <a:p>
            <a:pPr algn="ctr"/>
            <a:r>
              <a:rPr lang="de-DE" sz="2400" b="1" dirty="0"/>
              <a:t>Mio. </a:t>
            </a:r>
          </a:p>
          <a:p>
            <a:pPr algn="ctr"/>
            <a:r>
              <a:rPr lang="de-DE" sz="2400" b="1" dirty="0"/>
              <a:t>Tonnen</a:t>
            </a:r>
          </a:p>
        </p:txBody>
      </p:sp>
      <p:graphicFrame>
        <p:nvGraphicFramePr>
          <p:cNvPr id="25" name="Diagramm 24"/>
          <p:cNvGraphicFramePr>
            <a:graphicFrameLocks/>
          </p:cNvGraphicFramePr>
          <p:nvPr>
            <p:extLst>
              <p:ext uri="{D42A27DB-BD31-4B8C-83A1-F6EECF244321}">
                <p14:modId xmlns:p14="http://schemas.microsoft.com/office/powerpoint/2010/main" val="3949087434"/>
              </p:ext>
            </p:extLst>
          </p:nvPr>
        </p:nvGraphicFramePr>
        <p:xfrm>
          <a:off x="3271053" y="2000902"/>
          <a:ext cx="5499571" cy="4066561"/>
        </p:xfrm>
        <a:graphic>
          <a:graphicData uri="http://schemas.openxmlformats.org/drawingml/2006/chart">
            <c:chart xmlns:c="http://schemas.openxmlformats.org/drawingml/2006/chart" xmlns:r="http://schemas.openxmlformats.org/officeDocument/2006/relationships" r:id="rId3"/>
          </a:graphicData>
        </a:graphic>
      </p:graphicFrame>
      <p:sp>
        <p:nvSpPr>
          <p:cNvPr id="32" name="Ovale Legende 31"/>
          <p:cNvSpPr/>
          <p:nvPr/>
        </p:nvSpPr>
        <p:spPr>
          <a:xfrm>
            <a:off x="5875010" y="2979463"/>
            <a:ext cx="2895614" cy="1780400"/>
          </a:xfrm>
          <a:prstGeom prst="wedgeEllipseCallou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de-DE" sz="2400" dirty="0">
                <a:latin typeface="Trebuchet MS" panose="020B0603020202020204" pitchFamily="34" charset="0"/>
              </a:rPr>
              <a:t>ca. die Hälfte davon wären </a:t>
            </a:r>
            <a:r>
              <a:rPr lang="de-DE" sz="2400" b="1" dirty="0">
                <a:latin typeface="Trebuchet MS" panose="020B0603020202020204" pitchFamily="34" charset="0"/>
              </a:rPr>
              <a:t>vermeidbar</a:t>
            </a:r>
          </a:p>
        </p:txBody>
      </p:sp>
      <p:sp>
        <p:nvSpPr>
          <p:cNvPr id="22" name="Textfeld 21"/>
          <p:cNvSpPr txBox="1"/>
          <p:nvPr/>
        </p:nvSpPr>
        <p:spPr>
          <a:xfrm>
            <a:off x="8772297" y="5977468"/>
            <a:ext cx="3551722" cy="307777"/>
          </a:xfrm>
          <a:prstGeom prst="rect">
            <a:avLst/>
          </a:prstGeom>
          <a:noFill/>
        </p:spPr>
        <p:txBody>
          <a:bodyPr wrap="square" rtlCol="0">
            <a:spAutoFit/>
          </a:bodyPr>
          <a:lstStyle/>
          <a:p>
            <a:r>
              <a:rPr lang="de-DE" sz="1400" dirty="0">
                <a:latin typeface="Trebuchet MS" panose="020B0603020202020204" pitchFamily="34" charset="0"/>
              </a:rPr>
              <a:t>Quelle: </a:t>
            </a:r>
            <a:r>
              <a:rPr lang="de-DE" sz="1400" cap="small" dirty="0" err="1">
                <a:latin typeface="Trebuchet MS" panose="020B0603020202020204" pitchFamily="34" charset="0"/>
              </a:rPr>
              <a:t>Kranert</a:t>
            </a:r>
            <a:r>
              <a:rPr lang="de-DE" sz="1400" cap="small" dirty="0">
                <a:latin typeface="Trebuchet MS" panose="020B0603020202020204" pitchFamily="34" charset="0"/>
              </a:rPr>
              <a:t> et al.</a:t>
            </a:r>
            <a:r>
              <a:rPr lang="de-DE" sz="1400" dirty="0">
                <a:latin typeface="Trebuchet MS" panose="020B0603020202020204" pitchFamily="34" charset="0"/>
              </a:rPr>
              <a:t> 2011 </a:t>
            </a:r>
          </a:p>
        </p:txBody>
      </p:sp>
    </p:spTree>
    <p:extLst>
      <p:ext uri="{BB962C8B-B14F-4D97-AF65-F5344CB8AC3E}">
        <p14:creationId xmlns:p14="http://schemas.microsoft.com/office/powerpoint/2010/main" val="149207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hidden"/>
                                      </p:to>
                                    </p:set>
                                  </p:childTnLst>
                                </p:cTn>
                              </p:par>
                              <p:par>
                                <p:cTn id="21" presetID="31" presetClass="entr" presetSubtype="0" fill="hold" grpId="1"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fltVal val="0"/>
                                          </p:val>
                                        </p:tav>
                                        <p:tav tm="100000">
                                          <p:val>
                                            <p:strVal val="#ppt_w"/>
                                          </p:val>
                                        </p:tav>
                                      </p:tavLst>
                                    </p:anim>
                                    <p:anim calcmode="lin" valueType="num">
                                      <p:cBhvr>
                                        <p:cTn id="24" dur="1000" fill="hold"/>
                                        <p:tgtEl>
                                          <p:spTgt spid="25"/>
                                        </p:tgtEl>
                                        <p:attrNameLst>
                                          <p:attrName>ppt_h</p:attrName>
                                        </p:attrNameLst>
                                      </p:cBhvr>
                                      <p:tavLst>
                                        <p:tav tm="0">
                                          <p:val>
                                            <p:fltVal val="0"/>
                                          </p:val>
                                        </p:tav>
                                        <p:tav tm="100000">
                                          <p:val>
                                            <p:strVal val="#ppt_h"/>
                                          </p:val>
                                        </p:tav>
                                      </p:tavLst>
                                    </p:anim>
                                    <p:anim calcmode="lin" valueType="num">
                                      <p:cBhvr>
                                        <p:cTn id="25" dur="1000" fill="hold"/>
                                        <p:tgtEl>
                                          <p:spTgt spid="25"/>
                                        </p:tgtEl>
                                        <p:attrNameLst>
                                          <p:attrName>style.rotation</p:attrName>
                                        </p:attrNameLst>
                                      </p:cBhvr>
                                      <p:tavLst>
                                        <p:tav tm="0">
                                          <p:val>
                                            <p:fltVal val="90"/>
                                          </p:val>
                                        </p:tav>
                                        <p:tav tm="100000">
                                          <p:val>
                                            <p:fltVal val="0"/>
                                          </p:val>
                                        </p:tav>
                                      </p:tavLst>
                                    </p:anim>
                                    <p:animEffect transition="in" filter="fade">
                                      <p:cBhvr>
                                        <p:cTn id="26" dur="10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2" presetClass="entr" presetSubtype="4" fill="hold" grpId="1" nodeType="with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ppt_x"/>
                                          </p:val>
                                        </p:tav>
                                        <p:tav tm="100000">
                                          <p:val>
                                            <p:strVal val="#ppt_x"/>
                                          </p:val>
                                        </p:tav>
                                      </p:tavLst>
                                    </p:anim>
                                    <p:anim calcmode="lin" valueType="num">
                                      <p:cBhvr additive="base">
                                        <p:cTn id="34" dur="500" fill="hold"/>
                                        <p:tgtEl>
                                          <p:spTgt spid="4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ppt_x"/>
                                          </p:val>
                                        </p:tav>
                                        <p:tav tm="100000">
                                          <p:val>
                                            <p:strVal val="#ppt_x"/>
                                          </p:val>
                                        </p:tav>
                                      </p:tavLst>
                                    </p:anim>
                                    <p:anim calcmode="lin" valueType="num">
                                      <p:cBhvr additive="base">
                                        <p:cTn id="38" dur="500" fill="hold"/>
                                        <p:tgtEl>
                                          <p:spTgt spid="4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ppt_x"/>
                                          </p:val>
                                        </p:tav>
                                        <p:tav tm="100000">
                                          <p:val>
                                            <p:strVal val="#ppt_x"/>
                                          </p:val>
                                        </p:tav>
                                      </p:tavLst>
                                    </p:anim>
                                    <p:anim calcmode="lin" valueType="num">
                                      <p:cBhvr additive="base">
                                        <p:cTn id="42" dur="500" fill="hold"/>
                                        <p:tgtEl>
                                          <p:spTgt spid="4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ppt_x"/>
                                          </p:val>
                                        </p:tav>
                                        <p:tav tm="100000">
                                          <p:val>
                                            <p:strVal val="#ppt_x"/>
                                          </p:val>
                                        </p:tav>
                                      </p:tavLst>
                                    </p:anim>
                                    <p:anim calcmode="lin" valueType="num">
                                      <p:cBhvr additive="base">
                                        <p:cTn id="46" dur="500" fill="hold"/>
                                        <p:tgtEl>
                                          <p:spTgt spid="41"/>
                                        </p:tgtEl>
                                        <p:attrNameLst>
                                          <p:attrName>ppt_y</p:attrName>
                                        </p:attrNameLst>
                                      </p:cBhvr>
                                      <p:tavLst>
                                        <p:tav tm="0">
                                          <p:val>
                                            <p:strVal val="1+#ppt_h/2"/>
                                          </p:val>
                                        </p:tav>
                                        <p:tav tm="100000">
                                          <p:val>
                                            <p:strVal val="#ppt_y"/>
                                          </p:val>
                                        </p:tav>
                                      </p:tavLst>
                                    </p:anim>
                                  </p:childTnLst>
                                </p:cTn>
                              </p:par>
                              <p:par>
                                <p:cTn id="47" presetID="6" presetClass="emph" presetSubtype="0" fill="hold" grpId="1" nodeType="withEffect">
                                  <p:stCondLst>
                                    <p:cond delay="0"/>
                                  </p:stCondLst>
                                  <p:childTnLst>
                                    <p:animScale>
                                      <p:cBhvr>
                                        <p:cTn id="48" dur="2000" fill="hold"/>
                                        <p:tgtEl>
                                          <p:spTgt spid="41"/>
                                        </p:tgtEl>
                                      </p:cBhvr>
                                      <p:by x="150000" y="150000"/>
                                    </p:animScale>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grpId="0" nodeType="click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heel(1)">
                                      <p:cBhvr>
                                        <p:cTn id="53"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1" grpId="0"/>
      <p:bldP spid="41" grpId="1"/>
      <p:bldP spid="42" grpId="0"/>
      <p:bldP spid="42" grpId="1"/>
      <p:bldP spid="43" grpId="0"/>
      <p:bldP spid="44" grpId="0"/>
      <p:bldP spid="8" grpId="0"/>
      <p:bldP spid="8" grpId="1"/>
      <p:bldGraphic spid="25" grpId="1">
        <p:bldAsOne/>
      </p:bldGraphic>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p:cNvSpPr>
            <a:spLocks noGrp="1"/>
          </p:cNvSpPr>
          <p:nvPr>
            <p:ph type="title"/>
          </p:nvPr>
        </p:nvSpPr>
        <p:spPr/>
        <p:txBody>
          <a:bodyPr>
            <a:normAutofit fontScale="90000"/>
          </a:bodyPr>
          <a:lstStyle/>
          <a:p>
            <a:r>
              <a:rPr lang="de-DE" sz="2400" dirty="0">
                <a:solidFill>
                  <a:schemeClr val="tx1"/>
                </a:solidFill>
                <a:latin typeface="Trebuchet MS" panose="020B0603020202020204" pitchFamily="34" charset="0"/>
              </a:rPr>
              <a:t>Lebensmittelabfallmenge</a:t>
            </a:r>
            <a:br>
              <a:rPr lang="de-DE" sz="2400"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Und wie sieht es in der Gemeinschaftsgastronomie aus?</a:t>
            </a:r>
          </a:p>
        </p:txBody>
      </p:sp>
      <p:sp>
        <p:nvSpPr>
          <p:cNvPr id="3" name="Inhaltsplatzhalter 2"/>
          <p:cNvSpPr>
            <a:spLocks noGrp="1"/>
          </p:cNvSpPr>
          <p:nvPr>
            <p:ph idx="1"/>
          </p:nvPr>
        </p:nvSpPr>
        <p:spPr/>
        <p:txBody>
          <a:bodyPr>
            <a:normAutofit/>
          </a:bodyPr>
          <a:lstStyle/>
          <a:p>
            <a:pPr marL="0" indent="0" algn="ctr">
              <a:buNone/>
            </a:pPr>
            <a:endParaRPr lang="de-DE" dirty="0">
              <a:latin typeface="Trebuchet MS" panose="020B0603020202020204" pitchFamily="34" charset="0"/>
            </a:endParaRPr>
          </a:p>
          <a:p>
            <a:pPr marL="0" indent="0" algn="ctr">
              <a:buNone/>
            </a:pPr>
            <a:endParaRPr lang="de-DE" sz="4400" b="1" dirty="0">
              <a:solidFill>
                <a:schemeClr val="tx1"/>
              </a:solidFill>
              <a:latin typeface="Trebuchet MS" panose="020B0603020202020204" pitchFamily="34" charset="0"/>
            </a:endParaRPr>
          </a:p>
          <a:p>
            <a:pPr marL="0" indent="0" algn="ctr">
              <a:buNone/>
            </a:pPr>
            <a:endParaRPr lang="de-DE" sz="4400" b="1" dirty="0">
              <a:solidFill>
                <a:schemeClr val="tx1"/>
              </a:solidFill>
              <a:latin typeface="Trebuchet MS" panose="020B0603020202020204" pitchFamily="34" charset="0"/>
            </a:endParaRPr>
          </a:p>
          <a:p>
            <a:pPr marL="0" indent="0" algn="ctr">
              <a:buNone/>
            </a:pPr>
            <a:r>
              <a:rPr lang="de-DE" sz="4400" b="1" dirty="0">
                <a:solidFill>
                  <a:schemeClr val="tx1"/>
                </a:solidFill>
                <a:latin typeface="Trebuchet MS" panose="020B0603020202020204" pitchFamily="34" charset="0"/>
              </a:rPr>
              <a:t>			3.503 kg  </a:t>
            </a:r>
            <a:r>
              <a:rPr lang="de-DE" sz="4400" dirty="0">
                <a:solidFill>
                  <a:schemeClr val="tx1"/>
                </a:solidFill>
                <a:latin typeface="Trebuchet MS" panose="020B0603020202020204" pitchFamily="34" charset="0"/>
              </a:rPr>
              <a:t>Abfall </a:t>
            </a:r>
            <a:r>
              <a:rPr lang="de-DE" sz="2400" dirty="0">
                <a:solidFill>
                  <a:schemeClr val="tx1"/>
                </a:solidFill>
                <a:latin typeface="Trebuchet MS" panose="020B0603020202020204" pitchFamily="34" charset="0"/>
              </a:rPr>
              <a:t>in 5 Tagen und 5 Küchen (Mittagessen)</a:t>
            </a:r>
          </a:p>
          <a:p>
            <a:endParaRPr lang="de-DE" dirty="0">
              <a:latin typeface="Trebuchet MS" panose="020B0603020202020204" pitchFamily="34" charset="0"/>
            </a:endParaRPr>
          </a:p>
          <a:p>
            <a:endParaRPr lang="de-DE" dirty="0">
              <a:latin typeface="Trebuchet MS" panose="020B0603020202020204" pitchFamily="34" charset="0"/>
            </a:endParaRPr>
          </a:p>
          <a:p>
            <a:endParaRPr lang="de-DE" dirty="0">
              <a:latin typeface="Trebuchet MS" panose="020B0603020202020204" pitchFamily="34" charset="0"/>
            </a:endParaRPr>
          </a:p>
        </p:txBody>
      </p:sp>
      <p:sp>
        <p:nvSpPr>
          <p:cNvPr id="9" name="Datumsplatzhalter 8"/>
          <p:cNvSpPr>
            <a:spLocks noGrp="1"/>
          </p:cNvSpPr>
          <p:nvPr>
            <p:ph type="dt" sz="half" idx="10"/>
          </p:nvPr>
        </p:nvSpPr>
        <p:spPr/>
        <p:txBody>
          <a:bodyPr/>
          <a:lstStyle/>
          <a:p>
            <a:fld id="{5D49D10F-2F3E-4428-89BC-1730F8425ADF}" type="datetime1">
              <a:rPr lang="de-DE" smtClean="0"/>
              <a:t>07.11.2016</a:t>
            </a:fld>
            <a:endParaRPr lang="de-DE"/>
          </a:p>
        </p:txBody>
      </p:sp>
      <p:sp>
        <p:nvSpPr>
          <p:cNvPr id="10" name="Foliennummernplatzhalter 9"/>
          <p:cNvSpPr>
            <a:spLocks noGrp="1"/>
          </p:cNvSpPr>
          <p:nvPr>
            <p:ph type="sldNum" sz="quarter" idx="12"/>
          </p:nvPr>
        </p:nvSpPr>
        <p:spPr/>
        <p:txBody>
          <a:bodyPr>
            <a:normAutofit/>
          </a:bodyPr>
          <a:lstStyle/>
          <a:p>
            <a:fld id="{0547A2CF-BF74-4FCD-B4C9-923897FA6AAA}" type="slidenum">
              <a:rPr lang="de-DE" smtClean="0"/>
              <a:t>6</a:t>
            </a:fld>
            <a:endParaRPr lang="de-DE"/>
          </a:p>
        </p:txBody>
      </p:sp>
      <p:pic>
        <p:nvPicPr>
          <p:cNvPr id="43" name="Grafik 42" descr="https://s14-eu5.ixquick.com/cgi-bin/serveimage?url=http:%2F%2Fcfile1.uf.tistory.com%2Fimage%2F226D654B56A6C21F24E2F0&amp;sp=29b25f2514475a44801bc069f0c4e9d0"/>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0556" b="87778" l="4530" r="98258"/>
                    </a14:imgEffect>
                  </a14:imgLayer>
                </a14:imgProps>
              </a:ext>
              <a:ext uri="{28A0092B-C50C-407E-A947-70E740481C1C}">
                <a14:useLocalDpi xmlns:a14="http://schemas.microsoft.com/office/drawing/2010/main" val="0"/>
              </a:ext>
            </a:extLst>
          </a:blip>
          <a:srcRect l="9336" t="27567" r="5319" b="13028"/>
          <a:stretch/>
        </p:blipFill>
        <p:spPr bwMode="auto">
          <a:xfrm rot="12986114">
            <a:off x="2762886" y="3977218"/>
            <a:ext cx="1017270" cy="445135"/>
          </a:xfrm>
          <a:prstGeom prst="rect">
            <a:avLst/>
          </a:prstGeom>
          <a:noFill/>
          <a:ln>
            <a:noFill/>
          </a:ln>
          <a:extLst>
            <a:ext uri="{53640926-AAD7-44D8-BBD7-CCE9431645EC}">
              <a14:shadowObscured xmlns:a14="http://schemas.microsoft.com/office/drawing/2010/main"/>
            </a:ext>
          </a:extLst>
        </p:spPr>
      </p:pic>
      <p:pic>
        <p:nvPicPr>
          <p:cNvPr id="44" name="Grafik 43" descr="http://www.klausgossmann.de/sonstbilder/bildhp/gehlerrieb.jpg"/>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8571" b="81905" l="0" r="98645"/>
                    </a14:imgEffect>
                  </a14:imgLayer>
                </a14:imgProps>
              </a:ext>
              <a:ext uri="{28A0092B-C50C-407E-A947-70E740481C1C}">
                <a14:useLocalDpi xmlns:a14="http://schemas.microsoft.com/office/drawing/2010/main" val="0"/>
              </a:ext>
            </a:extLst>
          </a:blip>
          <a:srcRect l="-1" t="11194" r="3123" b="16044"/>
          <a:stretch/>
        </p:blipFill>
        <p:spPr bwMode="auto">
          <a:xfrm rot="274653">
            <a:off x="1581786" y="2557993"/>
            <a:ext cx="1486535" cy="318135"/>
          </a:xfrm>
          <a:prstGeom prst="rect">
            <a:avLst/>
          </a:prstGeom>
          <a:noFill/>
          <a:ln>
            <a:noFill/>
          </a:ln>
          <a:extLst>
            <a:ext uri="{53640926-AAD7-44D8-BBD7-CCE9431645EC}">
              <a14:shadowObscured xmlns:a14="http://schemas.microsoft.com/office/drawing/2010/main"/>
            </a:ext>
          </a:extLst>
        </p:spPr>
      </p:pic>
      <p:pic>
        <p:nvPicPr>
          <p:cNvPr id="45" name="Grafik 44" descr="http://www.marions-kochbuch.de/rezept/1266.jpg"/>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12519" b="82639" l="18105" r="82091"/>
                    </a14:imgEffect>
                  </a14:imgLayer>
                </a14:imgProps>
              </a:ext>
              <a:ext uri="{28A0092B-C50C-407E-A947-70E740481C1C}">
                <a14:useLocalDpi xmlns:a14="http://schemas.microsoft.com/office/drawing/2010/main" val="0"/>
              </a:ext>
            </a:extLst>
          </a:blip>
          <a:srcRect l="10107" t="3754" r="9910" b="8596"/>
          <a:stretch/>
        </p:blipFill>
        <p:spPr bwMode="auto">
          <a:xfrm flipH="1">
            <a:off x="2458086" y="3386668"/>
            <a:ext cx="998220" cy="666750"/>
          </a:xfrm>
          <a:prstGeom prst="rect">
            <a:avLst/>
          </a:prstGeom>
          <a:noFill/>
          <a:ln>
            <a:noFill/>
          </a:ln>
          <a:extLst>
            <a:ext uri="{53640926-AAD7-44D8-BBD7-CCE9431645EC}">
              <a14:shadowObscured xmlns:a14="http://schemas.microsoft.com/office/drawing/2010/main"/>
            </a:ext>
          </a:extLst>
        </p:spPr>
      </p:pic>
      <p:pic>
        <p:nvPicPr>
          <p:cNvPr id="46" name="Grafik 45" descr="http://thumbs.dreamstime.com/z/geschnittene-karotten-11493657.jpg"/>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6667" b="85000" l="2711" r="93976"/>
                    </a14:imgEffect>
                  </a14:imgLayer>
                </a14:imgProps>
              </a:ext>
              <a:ext uri="{28A0092B-C50C-407E-A947-70E740481C1C}">
                <a14:useLocalDpi xmlns:a14="http://schemas.microsoft.com/office/drawing/2010/main" val="0"/>
              </a:ext>
            </a:extLst>
          </a:blip>
          <a:srcRect l="5523" t="5716" r="6811" b="16169"/>
          <a:stretch/>
        </p:blipFill>
        <p:spPr bwMode="auto">
          <a:xfrm rot="3600842">
            <a:off x="1577023" y="3600981"/>
            <a:ext cx="1209675" cy="781050"/>
          </a:xfrm>
          <a:prstGeom prst="rect">
            <a:avLst/>
          </a:prstGeom>
          <a:noFill/>
          <a:ln>
            <a:noFill/>
          </a:ln>
          <a:extLst>
            <a:ext uri="{53640926-AAD7-44D8-BBD7-CCE9431645EC}">
              <a14:shadowObscured xmlns:a14="http://schemas.microsoft.com/office/drawing/2010/main"/>
            </a:ext>
          </a:extLst>
        </p:spPr>
      </p:pic>
      <p:pic>
        <p:nvPicPr>
          <p:cNvPr id="47" name="Grafik 46" descr="http://cookdiary.net/wp-content/uploads/images/Bratwurst_13689.jpg"/>
          <p:cNvPicPr>
            <a:picLocks noChangeAspect="1"/>
          </p:cNvPicPr>
          <p:nvPr/>
        </p:nvPicPr>
        <p:blipFill rotWithShape="1">
          <a:blip r:embed="rId11">
            <a:extLst>
              <a:ext uri="{BEBA8EAE-BF5A-486C-A8C5-ECC9F3942E4B}">
                <a14:imgProps xmlns:a14="http://schemas.microsoft.com/office/drawing/2010/main">
                  <a14:imgLayer r:embed="rId12">
                    <a14:imgEffect>
                      <a14:backgroundRemoval t="11446" b="96988" l="0" r="97000"/>
                    </a14:imgEffect>
                  </a14:imgLayer>
                </a14:imgProps>
              </a:ext>
              <a:ext uri="{28A0092B-C50C-407E-A947-70E740481C1C}">
                <a14:useLocalDpi xmlns:a14="http://schemas.microsoft.com/office/drawing/2010/main" val="0"/>
              </a:ext>
            </a:extLst>
          </a:blip>
          <a:srcRect l="3735" t="11243" r="3607" b="24640"/>
          <a:stretch/>
        </p:blipFill>
        <p:spPr bwMode="auto">
          <a:xfrm rot="10800000">
            <a:off x="2086611" y="5377393"/>
            <a:ext cx="1417955" cy="542925"/>
          </a:xfrm>
          <a:prstGeom prst="rect">
            <a:avLst/>
          </a:prstGeom>
          <a:noFill/>
          <a:ln>
            <a:noFill/>
          </a:ln>
          <a:extLst>
            <a:ext uri="{53640926-AAD7-44D8-BBD7-CCE9431645EC}">
              <a14:shadowObscured xmlns:a14="http://schemas.microsoft.com/office/drawing/2010/main"/>
            </a:ext>
          </a:extLst>
        </p:spPr>
      </p:pic>
      <p:cxnSp>
        <p:nvCxnSpPr>
          <p:cNvPr id="48" name="Gerader Verbinder 47"/>
          <p:cNvCxnSpPr/>
          <p:nvPr/>
        </p:nvCxnSpPr>
        <p:spPr>
          <a:xfrm flipH="1">
            <a:off x="3686811" y="2672293"/>
            <a:ext cx="352425" cy="3295650"/>
          </a:xfrm>
          <a:prstGeom prst="line">
            <a:avLst/>
          </a:prstGeom>
          <a:ln w="76200">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49" name="Gerader Verbinder 48"/>
          <p:cNvCxnSpPr/>
          <p:nvPr/>
        </p:nvCxnSpPr>
        <p:spPr>
          <a:xfrm>
            <a:off x="1438911" y="2577043"/>
            <a:ext cx="514350" cy="3390900"/>
          </a:xfrm>
          <a:prstGeom prst="line">
            <a:avLst/>
          </a:prstGeom>
          <a:ln w="76200">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50" name="Gerader Verbinder 49"/>
          <p:cNvCxnSpPr/>
          <p:nvPr/>
        </p:nvCxnSpPr>
        <p:spPr>
          <a:xfrm>
            <a:off x="1924686" y="5948893"/>
            <a:ext cx="1800225" cy="28575"/>
          </a:xfrm>
          <a:prstGeom prst="line">
            <a:avLst/>
          </a:prstGeom>
          <a:ln w="76200">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51" name="Gerader Verbinder 50"/>
          <p:cNvCxnSpPr/>
          <p:nvPr/>
        </p:nvCxnSpPr>
        <p:spPr>
          <a:xfrm flipH="1" flipV="1">
            <a:off x="1200786" y="1910293"/>
            <a:ext cx="3286125" cy="857250"/>
          </a:xfrm>
          <a:prstGeom prst="line">
            <a:avLst/>
          </a:prstGeom>
          <a:ln w="76200">
            <a:solidFill>
              <a:srgbClr val="663300"/>
            </a:solidFill>
          </a:ln>
        </p:spPr>
        <p:style>
          <a:lnRef idx="1">
            <a:schemeClr val="accent1"/>
          </a:lnRef>
          <a:fillRef idx="0">
            <a:schemeClr val="accent1"/>
          </a:fillRef>
          <a:effectRef idx="0">
            <a:schemeClr val="accent1"/>
          </a:effectRef>
          <a:fontRef idx="minor">
            <a:schemeClr val="tx1"/>
          </a:fontRef>
        </p:style>
      </p:cxnSp>
      <p:sp>
        <p:nvSpPr>
          <p:cNvPr id="52" name="Bogen 51"/>
          <p:cNvSpPr/>
          <p:nvPr/>
        </p:nvSpPr>
        <p:spPr>
          <a:xfrm>
            <a:off x="2410461" y="1986493"/>
            <a:ext cx="816610" cy="600075"/>
          </a:xfrm>
          <a:prstGeom prst="arc">
            <a:avLst>
              <a:gd name="adj1" fmla="val 12425454"/>
              <a:gd name="adj2" fmla="val 63074"/>
            </a:avLst>
          </a:prstGeom>
          <a:ln w="76200">
            <a:solidFill>
              <a:srgbClr val="66330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a:p>
        </p:txBody>
      </p:sp>
      <p:pic>
        <p:nvPicPr>
          <p:cNvPr id="53" name="Grafik 52" descr="https://s14-eu5.ixquick.com/cgi-bin/serveimage?url=http:%2F%2Fwww.kochbuchfotos.de%2Ffotos%2Fschlangengurke-080325-xl.jpg&amp;sp=ce371e34860f4ae1b1ccd63ec52eef85"/>
          <p:cNvPicPr>
            <a:picLocks noChangeAspect="1"/>
          </p:cNvPicPr>
          <p:nvPr/>
        </p:nvPicPr>
        <p:blipFill rotWithShape="1">
          <a:blip r:embed="rId13" cstate="print">
            <a:extLst>
              <a:ext uri="{BEBA8EAE-BF5A-486C-A8C5-ECC9F3942E4B}">
                <a14:imgProps xmlns:a14="http://schemas.microsoft.com/office/drawing/2010/main">
                  <a14:imgLayer r:embed="rId14">
                    <a14:imgEffect>
                      <a14:backgroundRemoval t="31120" b="71784" l="2331" r="98601"/>
                    </a14:imgEffect>
                  </a14:imgLayer>
                </a14:imgProps>
              </a:ext>
              <a:ext uri="{28A0092B-C50C-407E-A947-70E740481C1C}">
                <a14:useLocalDpi xmlns:a14="http://schemas.microsoft.com/office/drawing/2010/main" val="0"/>
              </a:ext>
            </a:extLst>
          </a:blip>
          <a:srcRect l="4893" t="27756" r="3910" b="27807"/>
          <a:stretch/>
        </p:blipFill>
        <p:spPr bwMode="auto">
          <a:xfrm rot="4938136">
            <a:off x="1229361" y="4643968"/>
            <a:ext cx="1629410" cy="445135"/>
          </a:xfrm>
          <a:prstGeom prst="rect">
            <a:avLst/>
          </a:prstGeom>
          <a:noFill/>
          <a:ln>
            <a:noFill/>
          </a:ln>
          <a:extLst>
            <a:ext uri="{53640926-AAD7-44D8-BBD7-CCE9431645EC}">
              <a14:shadowObscured xmlns:a14="http://schemas.microsoft.com/office/drawing/2010/main"/>
            </a:ext>
          </a:extLst>
        </p:spPr>
      </p:pic>
      <p:pic>
        <p:nvPicPr>
          <p:cNvPr id="54" name="Grafik 53" descr="https://pbs.twimg.com/profile_images/1266628666/Brotscheibe.jpg"/>
          <p:cNvPicPr>
            <a:picLocks noChangeAspect="1"/>
          </p:cNvPicPr>
          <p:nvPr/>
        </p:nvPicPr>
        <p:blipFill>
          <a:blip r:embed="rId15" cstate="print">
            <a:extLst>
              <a:ext uri="{BEBA8EAE-BF5A-486C-A8C5-ECC9F3942E4B}">
                <a14:imgProps xmlns:a14="http://schemas.microsoft.com/office/drawing/2010/main">
                  <a14:imgLayer r:embed="rId16">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rot="3754519" flipH="1">
            <a:off x="3029586" y="3386668"/>
            <a:ext cx="933450" cy="485140"/>
          </a:xfrm>
          <a:prstGeom prst="rect">
            <a:avLst/>
          </a:prstGeom>
          <a:noFill/>
          <a:ln>
            <a:noFill/>
          </a:ln>
        </p:spPr>
      </p:pic>
      <p:pic>
        <p:nvPicPr>
          <p:cNvPr id="55" name="Grafik 54" descr="http://thumbs.dreamstime.com/t/scheibe-des-schinkens-11799905.jpg"/>
          <p:cNvPicPr>
            <a:picLocks noChangeAspect="1"/>
          </p:cNvPicPr>
          <p:nvPr/>
        </p:nvPicPr>
        <p:blipFill rotWithShape="1">
          <a:blip r:embed="rId17" cstate="print">
            <a:extLst>
              <a:ext uri="{BEBA8EAE-BF5A-486C-A8C5-ECC9F3942E4B}">
                <a14:imgProps xmlns:a14="http://schemas.microsoft.com/office/drawing/2010/main">
                  <a14:imgLayer r:embed="rId18">
                    <a14:imgEffect>
                      <a14:backgroundRemoval t="1042" b="100000" l="5369" r="94631"/>
                    </a14:imgEffect>
                  </a14:imgLayer>
                </a14:imgProps>
              </a:ext>
              <a:ext uri="{28A0092B-C50C-407E-A947-70E740481C1C}">
                <a14:useLocalDpi xmlns:a14="http://schemas.microsoft.com/office/drawing/2010/main" val="0"/>
              </a:ext>
            </a:extLst>
          </a:blip>
          <a:srcRect l="6580" t="15352" r="6752" b="7314"/>
          <a:stretch/>
        </p:blipFill>
        <p:spPr bwMode="auto">
          <a:xfrm rot="16427680">
            <a:off x="3458211" y="3224743"/>
            <a:ext cx="537845" cy="306070"/>
          </a:xfrm>
          <a:prstGeom prst="rect">
            <a:avLst/>
          </a:prstGeom>
          <a:noFill/>
          <a:ln>
            <a:noFill/>
          </a:ln>
          <a:extLst>
            <a:ext uri="{53640926-AAD7-44D8-BBD7-CCE9431645EC}">
              <a14:shadowObscured xmlns:a14="http://schemas.microsoft.com/office/drawing/2010/main"/>
            </a:ext>
          </a:extLst>
        </p:spPr>
      </p:pic>
      <p:pic>
        <p:nvPicPr>
          <p:cNvPr id="56" name="Grafik 55" descr="http://previews.123rf.com/images/tobi/tobi0906/tobi090600043/5030637-Gekochte-Spaghetti-auf-wei-em-Hintergrund-Lizenzfreie-Bilder.jpg"/>
          <p:cNvPicPr>
            <a:picLocks noChangeAspect="1"/>
          </p:cNvPicPr>
          <p:nvPr/>
        </p:nvPicPr>
        <p:blipFill rotWithShape="1">
          <a:blip r:embed="rId19" cstate="print">
            <a:extLst>
              <a:ext uri="{BEBA8EAE-BF5A-486C-A8C5-ECC9F3942E4B}">
                <a14:imgProps xmlns:a14="http://schemas.microsoft.com/office/drawing/2010/main">
                  <a14:imgLayer r:embed="rId20">
                    <a14:imgEffect>
                      <a14:backgroundRemoval t="0" b="89552" l="7965" r="85841"/>
                    </a14:imgEffect>
                  </a14:imgLayer>
                </a14:imgProps>
              </a:ext>
              <a:ext uri="{28A0092B-C50C-407E-A947-70E740481C1C}">
                <a14:useLocalDpi xmlns:a14="http://schemas.microsoft.com/office/drawing/2010/main" val="0"/>
              </a:ext>
            </a:extLst>
          </a:blip>
          <a:srcRect l="19104" t="13975" r="21318" b="14830"/>
          <a:stretch/>
        </p:blipFill>
        <p:spPr bwMode="auto">
          <a:xfrm>
            <a:off x="3162936" y="4777318"/>
            <a:ext cx="563245" cy="594995"/>
          </a:xfrm>
          <a:prstGeom prst="rect">
            <a:avLst/>
          </a:prstGeom>
          <a:noFill/>
          <a:ln>
            <a:noFill/>
          </a:ln>
          <a:extLst>
            <a:ext uri="{53640926-AAD7-44D8-BBD7-CCE9431645EC}">
              <a14:shadowObscured xmlns:a14="http://schemas.microsoft.com/office/drawing/2010/main"/>
            </a:ext>
          </a:extLst>
        </p:spPr>
      </p:pic>
      <p:pic>
        <p:nvPicPr>
          <p:cNvPr id="57" name="Grafik 56" descr="https://www.colourbox.de/preview/1762343-fresh-tomatoes-slices-isolated-on-white-background.jpg"/>
          <p:cNvPicPr>
            <a:picLocks noChangeAspect="1"/>
          </p:cNvPicPr>
          <p:nvPr/>
        </p:nvPicPr>
        <p:blipFill rotWithShape="1">
          <a:blip r:embed="rId21" cstate="print">
            <a:extLst>
              <a:ext uri="{BEBA8EAE-BF5A-486C-A8C5-ECC9F3942E4B}">
                <a14:imgProps xmlns:a14="http://schemas.microsoft.com/office/drawing/2010/main">
                  <a14:imgLayer r:embed="rId22">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3429636" y="2643718"/>
            <a:ext cx="485775" cy="460375"/>
          </a:xfrm>
          <a:prstGeom prst="rect">
            <a:avLst/>
          </a:prstGeom>
          <a:noFill/>
          <a:ln>
            <a:noFill/>
          </a:ln>
          <a:extLst>
            <a:ext uri="{53640926-AAD7-44D8-BBD7-CCE9431645EC}">
              <a14:shadowObscured xmlns:a14="http://schemas.microsoft.com/office/drawing/2010/main"/>
            </a:ext>
          </a:extLst>
        </p:spPr>
      </p:pic>
      <p:pic>
        <p:nvPicPr>
          <p:cNvPr id="58" name="Grafik 57" descr="https://www.colourbox.de/preview/1762343-fresh-tomatoes-slices-isolated-on-white-background.jpg"/>
          <p:cNvPicPr>
            <a:picLocks noChangeAspect="1"/>
          </p:cNvPicPr>
          <p:nvPr/>
        </p:nvPicPr>
        <p:blipFill rotWithShape="1">
          <a:blip r:embed="rId21" cstate="print">
            <a:extLst>
              <a:ext uri="{BEBA8EAE-BF5A-486C-A8C5-ECC9F3942E4B}">
                <a14:imgProps xmlns:a14="http://schemas.microsoft.com/office/drawing/2010/main">
                  <a14:imgLayer r:embed="rId22">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2800986" y="4358218"/>
            <a:ext cx="485775" cy="460375"/>
          </a:xfrm>
          <a:prstGeom prst="rect">
            <a:avLst/>
          </a:prstGeom>
          <a:noFill/>
          <a:ln>
            <a:noFill/>
          </a:ln>
          <a:extLst>
            <a:ext uri="{53640926-AAD7-44D8-BBD7-CCE9431645EC}">
              <a14:shadowObscured xmlns:a14="http://schemas.microsoft.com/office/drawing/2010/main"/>
            </a:ext>
          </a:extLst>
        </p:spPr>
      </p:pic>
      <p:pic>
        <p:nvPicPr>
          <p:cNvPr id="59" name="Grafik 58" descr="https://www.colourbox.de/preview/1762343-fresh-tomatoes-slices-isolated-on-white-background.jpg"/>
          <p:cNvPicPr>
            <a:picLocks noChangeAspect="1"/>
          </p:cNvPicPr>
          <p:nvPr/>
        </p:nvPicPr>
        <p:blipFill rotWithShape="1">
          <a:blip r:embed="rId21" cstate="print">
            <a:extLst>
              <a:ext uri="{BEBA8EAE-BF5A-486C-A8C5-ECC9F3942E4B}">
                <a14:imgProps xmlns:a14="http://schemas.microsoft.com/office/drawing/2010/main">
                  <a14:imgLayer r:embed="rId22">
                    <a14:imgEffect>
                      <a14:backgroundRemoval t="2451" b="33824" l="31223" r="61572"/>
                    </a14:imgEffect>
                  </a14:imgLayer>
                </a14:imgProps>
              </a:ext>
              <a:ext uri="{28A0092B-C50C-407E-A947-70E740481C1C}">
                <a14:useLocalDpi xmlns:a14="http://schemas.microsoft.com/office/drawing/2010/main" val="0"/>
              </a:ext>
            </a:extLst>
          </a:blip>
          <a:srcRect l="33733" t="5209" r="40802" b="67626"/>
          <a:stretch/>
        </p:blipFill>
        <p:spPr bwMode="auto">
          <a:xfrm>
            <a:off x="2210436" y="4377268"/>
            <a:ext cx="485775" cy="460375"/>
          </a:xfrm>
          <a:prstGeom prst="rect">
            <a:avLst/>
          </a:prstGeom>
          <a:noFill/>
          <a:ln>
            <a:noFill/>
          </a:ln>
          <a:extLst>
            <a:ext uri="{53640926-AAD7-44D8-BBD7-CCE9431645EC}">
              <a14:shadowObscured xmlns:a14="http://schemas.microsoft.com/office/drawing/2010/main"/>
            </a:ext>
          </a:extLst>
        </p:spPr>
      </p:pic>
      <p:pic>
        <p:nvPicPr>
          <p:cNvPr id="60" name="Grafik 59"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2540902">
            <a:off x="1686561" y="2805643"/>
            <a:ext cx="358775" cy="465455"/>
          </a:xfrm>
          <a:prstGeom prst="rect">
            <a:avLst/>
          </a:prstGeom>
          <a:noFill/>
          <a:ln>
            <a:noFill/>
          </a:ln>
        </p:spPr>
      </p:pic>
      <p:pic>
        <p:nvPicPr>
          <p:cNvPr id="61" name="Grafik 60"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2143761" y="2700868"/>
            <a:ext cx="358775" cy="465455"/>
          </a:xfrm>
          <a:prstGeom prst="rect">
            <a:avLst/>
          </a:prstGeom>
          <a:noFill/>
          <a:ln>
            <a:noFill/>
          </a:ln>
        </p:spPr>
      </p:pic>
      <p:pic>
        <p:nvPicPr>
          <p:cNvPr id="62" name="Grafik 61"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2467611" y="3967693"/>
            <a:ext cx="358775" cy="465455"/>
          </a:xfrm>
          <a:prstGeom prst="rect">
            <a:avLst/>
          </a:prstGeom>
          <a:noFill/>
          <a:ln>
            <a:noFill/>
          </a:ln>
        </p:spPr>
      </p:pic>
      <p:pic>
        <p:nvPicPr>
          <p:cNvPr id="63" name="Grafik 62" descr="http://thumbs.dreamstime.com/z/geschnittene-karotten-11493657.jpg"/>
          <p:cNvPicPr>
            <a:picLocks noChangeAspect="1"/>
          </p:cNvPicPr>
          <p:nvPr/>
        </p:nvPicPr>
        <p:blipFill rotWithShape="1">
          <a:blip r:embed="rId9" cstate="print">
            <a:extLst>
              <a:ext uri="{BEBA8EAE-BF5A-486C-A8C5-ECC9F3942E4B}">
                <a14:imgProps xmlns:a14="http://schemas.microsoft.com/office/drawing/2010/main">
                  <a14:imgLayer r:embed="rId10">
                    <a14:imgEffect>
                      <a14:backgroundRemoval t="6667" b="85000" l="2711" r="93976"/>
                    </a14:imgEffect>
                  </a14:imgLayer>
                </a14:imgProps>
              </a:ext>
              <a:ext uri="{28A0092B-C50C-407E-A947-70E740481C1C}">
                <a14:useLocalDpi xmlns:a14="http://schemas.microsoft.com/office/drawing/2010/main" val="0"/>
              </a:ext>
            </a:extLst>
          </a:blip>
          <a:srcRect l="5523" t="5716" r="6811" b="16169"/>
          <a:stretch/>
        </p:blipFill>
        <p:spPr bwMode="auto">
          <a:xfrm rot="20444933">
            <a:off x="2067561" y="2805643"/>
            <a:ext cx="1209675" cy="781050"/>
          </a:xfrm>
          <a:prstGeom prst="rect">
            <a:avLst/>
          </a:prstGeom>
          <a:noFill/>
          <a:ln>
            <a:noFill/>
          </a:ln>
          <a:extLst>
            <a:ext uri="{53640926-AAD7-44D8-BBD7-CCE9431645EC}">
              <a14:shadowObscured xmlns:a14="http://schemas.microsoft.com/office/drawing/2010/main"/>
            </a:ext>
          </a:extLst>
        </p:spPr>
      </p:pic>
      <p:pic>
        <p:nvPicPr>
          <p:cNvPr id="64" name="Grafik 63"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4398745">
            <a:off x="3067686" y="2491318"/>
            <a:ext cx="358775" cy="465455"/>
          </a:xfrm>
          <a:prstGeom prst="rect">
            <a:avLst/>
          </a:prstGeom>
          <a:noFill/>
          <a:ln>
            <a:noFill/>
          </a:ln>
        </p:spPr>
      </p:pic>
      <p:pic>
        <p:nvPicPr>
          <p:cNvPr id="65" name="Grafik 64"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7757391">
            <a:off x="3162936" y="2805643"/>
            <a:ext cx="358775" cy="465455"/>
          </a:xfrm>
          <a:prstGeom prst="rect">
            <a:avLst/>
          </a:prstGeom>
          <a:noFill/>
          <a:ln>
            <a:noFill/>
          </a:ln>
        </p:spPr>
      </p:pic>
      <p:pic>
        <p:nvPicPr>
          <p:cNvPr id="66" name="Grafik 65" descr="C:\Users\Roora\Documents\Masterarbeit\Recherche\Recherche Teil 2 Schulung\Schulungseinheit\gekochte katroffel.jpg"/>
          <p:cNvPicPr>
            <a:picLocks noChangeAspect="1"/>
          </p:cNvPicPr>
          <p:nvPr/>
        </p:nvPicPr>
        <p:blipFill>
          <a:blip r:embed="rId23" cstate="print">
            <a:extLst>
              <a:ext uri="{BEBA8EAE-BF5A-486C-A8C5-ECC9F3942E4B}">
                <a14:imgProps xmlns:a14="http://schemas.microsoft.com/office/drawing/2010/main">
                  <a14:imgLayer r:embed="rId24">
                    <a14:imgEffect>
                      <a14:backgroundRemoval t="2679" b="100000" l="3488" r="95349"/>
                    </a14:imgEffect>
                  </a14:imgLayer>
                </a14:imgProps>
              </a:ext>
              <a:ext uri="{28A0092B-C50C-407E-A947-70E740481C1C}">
                <a14:useLocalDpi xmlns:a14="http://schemas.microsoft.com/office/drawing/2010/main" val="0"/>
              </a:ext>
            </a:extLst>
          </a:blip>
          <a:srcRect/>
          <a:stretch>
            <a:fillRect/>
          </a:stretch>
        </p:blipFill>
        <p:spPr bwMode="auto">
          <a:xfrm rot="5400000">
            <a:off x="2548574" y="4858280"/>
            <a:ext cx="358775" cy="465455"/>
          </a:xfrm>
          <a:prstGeom prst="rect">
            <a:avLst/>
          </a:prstGeom>
          <a:noFill/>
          <a:ln>
            <a:noFill/>
          </a:ln>
        </p:spPr>
      </p:pic>
      <p:sp>
        <p:nvSpPr>
          <p:cNvPr id="30" name="Textfeld 29"/>
          <p:cNvSpPr txBox="1"/>
          <p:nvPr/>
        </p:nvSpPr>
        <p:spPr>
          <a:xfrm>
            <a:off x="8772297" y="5977468"/>
            <a:ext cx="3551722" cy="307777"/>
          </a:xfrm>
          <a:prstGeom prst="rect">
            <a:avLst/>
          </a:prstGeom>
          <a:noFill/>
        </p:spPr>
        <p:txBody>
          <a:bodyPr wrap="square" rtlCol="0">
            <a:spAutoFit/>
          </a:bodyPr>
          <a:lstStyle/>
          <a:p>
            <a:r>
              <a:rPr lang="de-DE" sz="1400" dirty="0">
                <a:latin typeface="Trebuchet MS" panose="020B0603020202020204" pitchFamily="34" charset="0"/>
              </a:rPr>
              <a:t>Quelle: </a:t>
            </a:r>
            <a:r>
              <a:rPr lang="de-DE" sz="1400" cap="small" dirty="0">
                <a:latin typeface="Trebuchet MS" panose="020B0603020202020204" pitchFamily="34" charset="0"/>
              </a:rPr>
              <a:t>Göbel et al. 2014</a:t>
            </a:r>
            <a:r>
              <a:rPr lang="de-DE" sz="1400" dirty="0">
                <a:latin typeface="Trebuchet MS" panose="020B0603020202020204" pitchFamily="34" charset="0"/>
              </a:rPr>
              <a:t> </a:t>
            </a:r>
          </a:p>
        </p:txBody>
      </p:sp>
    </p:spTree>
    <p:extLst>
      <p:ext uri="{BB962C8B-B14F-4D97-AF65-F5344CB8AC3E}">
        <p14:creationId xmlns:p14="http://schemas.microsoft.com/office/powerpoint/2010/main" val="1377262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fade">
                                      <p:cBhvr>
                                        <p:cTn id="13" dur="1000"/>
                                        <p:tgtEl>
                                          <p:spTgt spid="66"/>
                                        </p:tgtEl>
                                      </p:cBhvr>
                                    </p:animEffect>
                                    <p:anim calcmode="lin" valueType="num">
                                      <p:cBhvr>
                                        <p:cTn id="14" dur="1000" fill="hold"/>
                                        <p:tgtEl>
                                          <p:spTgt spid="66"/>
                                        </p:tgtEl>
                                        <p:attrNameLst>
                                          <p:attrName>ppt_x</p:attrName>
                                        </p:attrNameLst>
                                      </p:cBhvr>
                                      <p:tavLst>
                                        <p:tav tm="0">
                                          <p:val>
                                            <p:strVal val="#ppt_x"/>
                                          </p:val>
                                        </p:tav>
                                        <p:tav tm="100000">
                                          <p:val>
                                            <p:strVal val="#ppt_x"/>
                                          </p:val>
                                        </p:tav>
                                      </p:tavLst>
                                    </p:anim>
                                    <p:anim calcmode="lin" valueType="num">
                                      <p:cBhvr>
                                        <p:cTn id="15" dur="1000" fill="hold"/>
                                        <p:tgtEl>
                                          <p:spTgt spid="6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1000"/>
                                        <p:tgtEl>
                                          <p:spTgt spid="58"/>
                                        </p:tgtEl>
                                      </p:cBhvr>
                                    </p:animEffect>
                                    <p:anim calcmode="lin" valueType="num">
                                      <p:cBhvr>
                                        <p:cTn id="20" dur="1000" fill="hold"/>
                                        <p:tgtEl>
                                          <p:spTgt spid="58"/>
                                        </p:tgtEl>
                                        <p:attrNameLst>
                                          <p:attrName>ppt_x</p:attrName>
                                        </p:attrNameLst>
                                      </p:cBhvr>
                                      <p:tavLst>
                                        <p:tav tm="0">
                                          <p:val>
                                            <p:strVal val="#ppt_x"/>
                                          </p:val>
                                        </p:tav>
                                        <p:tav tm="100000">
                                          <p:val>
                                            <p:strVal val="#ppt_x"/>
                                          </p:val>
                                        </p:tav>
                                      </p:tavLst>
                                    </p:anim>
                                    <p:anim calcmode="lin" valueType="num">
                                      <p:cBhvr>
                                        <p:cTn id="21" dur="1000" fill="hold"/>
                                        <p:tgtEl>
                                          <p:spTgt spid="5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fade">
                                      <p:cBhvr>
                                        <p:cTn id="25" dur="1000"/>
                                        <p:tgtEl>
                                          <p:spTgt spid="59"/>
                                        </p:tgtEl>
                                      </p:cBhvr>
                                    </p:animEffect>
                                    <p:anim calcmode="lin" valueType="num">
                                      <p:cBhvr>
                                        <p:cTn id="26" dur="1000" fill="hold"/>
                                        <p:tgtEl>
                                          <p:spTgt spid="59"/>
                                        </p:tgtEl>
                                        <p:attrNameLst>
                                          <p:attrName>ppt_x</p:attrName>
                                        </p:attrNameLst>
                                      </p:cBhvr>
                                      <p:tavLst>
                                        <p:tav tm="0">
                                          <p:val>
                                            <p:strVal val="#ppt_x"/>
                                          </p:val>
                                        </p:tav>
                                        <p:tav tm="100000">
                                          <p:val>
                                            <p:strVal val="#ppt_x"/>
                                          </p:val>
                                        </p:tav>
                                      </p:tavLst>
                                    </p:anim>
                                    <p:anim calcmode="lin" valueType="num">
                                      <p:cBhvr>
                                        <p:cTn id="27" dur="1000" fill="hold"/>
                                        <p:tgtEl>
                                          <p:spTgt spid="5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1000"/>
                                        <p:tgtEl>
                                          <p:spTgt spid="53"/>
                                        </p:tgtEl>
                                      </p:cBhvr>
                                    </p:animEffect>
                                    <p:anim calcmode="lin" valueType="num">
                                      <p:cBhvr>
                                        <p:cTn id="32" dur="1000" fill="hold"/>
                                        <p:tgtEl>
                                          <p:spTgt spid="53"/>
                                        </p:tgtEl>
                                        <p:attrNameLst>
                                          <p:attrName>ppt_x</p:attrName>
                                        </p:attrNameLst>
                                      </p:cBhvr>
                                      <p:tavLst>
                                        <p:tav tm="0">
                                          <p:val>
                                            <p:strVal val="#ppt_x"/>
                                          </p:val>
                                        </p:tav>
                                        <p:tav tm="100000">
                                          <p:val>
                                            <p:strVal val="#ppt_x"/>
                                          </p:val>
                                        </p:tav>
                                      </p:tavLst>
                                    </p:anim>
                                    <p:anim calcmode="lin" valueType="num">
                                      <p:cBhvr>
                                        <p:cTn id="33" dur="1000" fill="hold"/>
                                        <p:tgtEl>
                                          <p:spTgt spid="53"/>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1000"/>
                                        <p:tgtEl>
                                          <p:spTgt spid="56"/>
                                        </p:tgtEl>
                                      </p:cBhvr>
                                    </p:animEffect>
                                    <p:anim calcmode="lin" valueType="num">
                                      <p:cBhvr>
                                        <p:cTn id="38" dur="1000" fill="hold"/>
                                        <p:tgtEl>
                                          <p:spTgt spid="56"/>
                                        </p:tgtEl>
                                        <p:attrNameLst>
                                          <p:attrName>ppt_x</p:attrName>
                                        </p:attrNameLst>
                                      </p:cBhvr>
                                      <p:tavLst>
                                        <p:tav tm="0">
                                          <p:val>
                                            <p:strVal val="#ppt_x"/>
                                          </p:val>
                                        </p:tav>
                                        <p:tav tm="100000">
                                          <p:val>
                                            <p:strVal val="#ppt_x"/>
                                          </p:val>
                                        </p:tav>
                                      </p:tavLst>
                                    </p:anim>
                                    <p:anim calcmode="lin" valueType="num">
                                      <p:cBhvr>
                                        <p:cTn id="39" dur="1000" fill="hold"/>
                                        <p:tgtEl>
                                          <p:spTgt spid="56"/>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7" presetClass="entr" presetSubtype="0" fill="hold"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fade">
                                      <p:cBhvr>
                                        <p:cTn id="43" dur="1000"/>
                                        <p:tgtEl>
                                          <p:spTgt spid="62"/>
                                        </p:tgtEl>
                                      </p:cBhvr>
                                    </p:animEffect>
                                    <p:anim calcmode="lin" valueType="num">
                                      <p:cBhvr>
                                        <p:cTn id="44" dur="1000" fill="hold"/>
                                        <p:tgtEl>
                                          <p:spTgt spid="62"/>
                                        </p:tgtEl>
                                        <p:attrNameLst>
                                          <p:attrName>ppt_x</p:attrName>
                                        </p:attrNameLst>
                                      </p:cBhvr>
                                      <p:tavLst>
                                        <p:tav tm="0">
                                          <p:val>
                                            <p:strVal val="#ppt_x"/>
                                          </p:val>
                                        </p:tav>
                                        <p:tav tm="100000">
                                          <p:val>
                                            <p:strVal val="#ppt_x"/>
                                          </p:val>
                                        </p:tav>
                                      </p:tavLst>
                                    </p:anim>
                                    <p:anim calcmode="lin" valueType="num">
                                      <p:cBhvr>
                                        <p:cTn id="45" dur="1000" fill="hold"/>
                                        <p:tgtEl>
                                          <p:spTgt spid="62"/>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7" presetClass="entr" presetSubtype="0"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1000"/>
                                        <p:tgtEl>
                                          <p:spTgt spid="43"/>
                                        </p:tgtEl>
                                      </p:cBhvr>
                                    </p:animEffect>
                                    <p:anim calcmode="lin" valueType="num">
                                      <p:cBhvr>
                                        <p:cTn id="50" dur="1000" fill="hold"/>
                                        <p:tgtEl>
                                          <p:spTgt spid="43"/>
                                        </p:tgtEl>
                                        <p:attrNameLst>
                                          <p:attrName>ppt_x</p:attrName>
                                        </p:attrNameLst>
                                      </p:cBhvr>
                                      <p:tavLst>
                                        <p:tav tm="0">
                                          <p:val>
                                            <p:strVal val="#ppt_x"/>
                                          </p:val>
                                        </p:tav>
                                        <p:tav tm="100000">
                                          <p:val>
                                            <p:strVal val="#ppt_x"/>
                                          </p:val>
                                        </p:tav>
                                      </p:tavLst>
                                    </p:anim>
                                    <p:anim calcmode="lin" valueType="num">
                                      <p:cBhvr>
                                        <p:cTn id="51" dur="1000" fill="hold"/>
                                        <p:tgtEl>
                                          <p:spTgt spid="43"/>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7" presetClass="entr" presetSubtype="0" fill="hold"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fade">
                                      <p:cBhvr>
                                        <p:cTn id="55" dur="1000"/>
                                        <p:tgtEl>
                                          <p:spTgt spid="46"/>
                                        </p:tgtEl>
                                      </p:cBhvr>
                                    </p:animEffect>
                                    <p:anim calcmode="lin" valueType="num">
                                      <p:cBhvr>
                                        <p:cTn id="56" dur="1000" fill="hold"/>
                                        <p:tgtEl>
                                          <p:spTgt spid="46"/>
                                        </p:tgtEl>
                                        <p:attrNameLst>
                                          <p:attrName>ppt_x</p:attrName>
                                        </p:attrNameLst>
                                      </p:cBhvr>
                                      <p:tavLst>
                                        <p:tav tm="0">
                                          <p:val>
                                            <p:strVal val="#ppt_x"/>
                                          </p:val>
                                        </p:tav>
                                        <p:tav tm="100000">
                                          <p:val>
                                            <p:strVal val="#ppt_x"/>
                                          </p:val>
                                        </p:tav>
                                      </p:tavLst>
                                    </p:anim>
                                    <p:anim calcmode="lin" valueType="num">
                                      <p:cBhvr>
                                        <p:cTn id="57" dur="1000" fill="hold"/>
                                        <p:tgtEl>
                                          <p:spTgt spid="46"/>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7" presetClass="entr" presetSubtype="0" fill="hold" nodeType="after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1000"/>
                                        <p:tgtEl>
                                          <p:spTgt spid="45"/>
                                        </p:tgtEl>
                                      </p:cBhvr>
                                    </p:animEffect>
                                    <p:anim calcmode="lin" valueType="num">
                                      <p:cBhvr>
                                        <p:cTn id="62" dur="1000" fill="hold"/>
                                        <p:tgtEl>
                                          <p:spTgt spid="45"/>
                                        </p:tgtEl>
                                        <p:attrNameLst>
                                          <p:attrName>ppt_x</p:attrName>
                                        </p:attrNameLst>
                                      </p:cBhvr>
                                      <p:tavLst>
                                        <p:tav tm="0">
                                          <p:val>
                                            <p:strVal val="#ppt_x"/>
                                          </p:val>
                                        </p:tav>
                                        <p:tav tm="100000">
                                          <p:val>
                                            <p:strVal val="#ppt_x"/>
                                          </p:val>
                                        </p:tav>
                                      </p:tavLst>
                                    </p:anim>
                                    <p:anim calcmode="lin" valueType="num">
                                      <p:cBhvr>
                                        <p:cTn id="63" dur="1000" fill="hold"/>
                                        <p:tgtEl>
                                          <p:spTgt spid="45"/>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7" presetClass="entr" presetSubtype="0" fill="hold"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1000"/>
                                        <p:tgtEl>
                                          <p:spTgt spid="54"/>
                                        </p:tgtEl>
                                      </p:cBhvr>
                                    </p:animEffect>
                                    <p:anim calcmode="lin" valueType="num">
                                      <p:cBhvr>
                                        <p:cTn id="68" dur="1000" fill="hold"/>
                                        <p:tgtEl>
                                          <p:spTgt spid="54"/>
                                        </p:tgtEl>
                                        <p:attrNameLst>
                                          <p:attrName>ppt_x</p:attrName>
                                        </p:attrNameLst>
                                      </p:cBhvr>
                                      <p:tavLst>
                                        <p:tav tm="0">
                                          <p:val>
                                            <p:strVal val="#ppt_x"/>
                                          </p:val>
                                        </p:tav>
                                        <p:tav tm="100000">
                                          <p:val>
                                            <p:strVal val="#ppt_x"/>
                                          </p:val>
                                        </p:tav>
                                      </p:tavLst>
                                    </p:anim>
                                    <p:anim calcmode="lin" valueType="num">
                                      <p:cBhvr>
                                        <p:cTn id="69" dur="1000" fill="hold"/>
                                        <p:tgtEl>
                                          <p:spTgt spid="54"/>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7" presetClass="entr" presetSubtype="0" fill="hold"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1000"/>
                                        <p:tgtEl>
                                          <p:spTgt spid="55"/>
                                        </p:tgtEl>
                                      </p:cBhvr>
                                    </p:animEffect>
                                    <p:anim calcmode="lin" valueType="num">
                                      <p:cBhvr>
                                        <p:cTn id="74" dur="1000" fill="hold"/>
                                        <p:tgtEl>
                                          <p:spTgt spid="55"/>
                                        </p:tgtEl>
                                        <p:attrNameLst>
                                          <p:attrName>ppt_x</p:attrName>
                                        </p:attrNameLst>
                                      </p:cBhvr>
                                      <p:tavLst>
                                        <p:tav tm="0">
                                          <p:val>
                                            <p:strVal val="#ppt_x"/>
                                          </p:val>
                                        </p:tav>
                                        <p:tav tm="100000">
                                          <p:val>
                                            <p:strVal val="#ppt_x"/>
                                          </p:val>
                                        </p:tav>
                                      </p:tavLst>
                                    </p:anim>
                                    <p:anim calcmode="lin" valueType="num">
                                      <p:cBhvr>
                                        <p:cTn id="75" dur="1000" fill="hold"/>
                                        <p:tgtEl>
                                          <p:spTgt spid="55"/>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7" presetClass="entr" presetSubtype="0"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fade">
                                      <p:cBhvr>
                                        <p:cTn id="79" dur="1000"/>
                                        <p:tgtEl>
                                          <p:spTgt spid="63"/>
                                        </p:tgtEl>
                                      </p:cBhvr>
                                    </p:animEffect>
                                    <p:anim calcmode="lin" valueType="num">
                                      <p:cBhvr>
                                        <p:cTn id="80" dur="1000" fill="hold"/>
                                        <p:tgtEl>
                                          <p:spTgt spid="63"/>
                                        </p:tgtEl>
                                        <p:attrNameLst>
                                          <p:attrName>ppt_x</p:attrName>
                                        </p:attrNameLst>
                                      </p:cBhvr>
                                      <p:tavLst>
                                        <p:tav tm="0">
                                          <p:val>
                                            <p:strVal val="#ppt_x"/>
                                          </p:val>
                                        </p:tav>
                                        <p:tav tm="100000">
                                          <p:val>
                                            <p:strVal val="#ppt_x"/>
                                          </p:val>
                                        </p:tav>
                                      </p:tavLst>
                                    </p:anim>
                                    <p:anim calcmode="lin" valueType="num">
                                      <p:cBhvr>
                                        <p:cTn id="81" dur="1000" fill="hold"/>
                                        <p:tgtEl>
                                          <p:spTgt spid="63"/>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7" presetClass="entr" presetSubtype="0" fill="hold" nodeType="afterEffect">
                                  <p:stCondLst>
                                    <p:cond delay="0"/>
                                  </p:stCondLst>
                                  <p:childTnLst>
                                    <p:set>
                                      <p:cBhvr>
                                        <p:cTn id="84" dur="1" fill="hold">
                                          <p:stCondLst>
                                            <p:cond delay="0"/>
                                          </p:stCondLst>
                                        </p:cTn>
                                        <p:tgtEl>
                                          <p:spTgt spid="65"/>
                                        </p:tgtEl>
                                        <p:attrNameLst>
                                          <p:attrName>style.visibility</p:attrName>
                                        </p:attrNameLst>
                                      </p:cBhvr>
                                      <p:to>
                                        <p:strVal val="visible"/>
                                      </p:to>
                                    </p:set>
                                    <p:animEffect transition="in" filter="fade">
                                      <p:cBhvr>
                                        <p:cTn id="85" dur="1000"/>
                                        <p:tgtEl>
                                          <p:spTgt spid="65"/>
                                        </p:tgtEl>
                                      </p:cBhvr>
                                    </p:animEffect>
                                    <p:anim calcmode="lin" valueType="num">
                                      <p:cBhvr>
                                        <p:cTn id="86" dur="1000" fill="hold"/>
                                        <p:tgtEl>
                                          <p:spTgt spid="65"/>
                                        </p:tgtEl>
                                        <p:attrNameLst>
                                          <p:attrName>ppt_x</p:attrName>
                                        </p:attrNameLst>
                                      </p:cBhvr>
                                      <p:tavLst>
                                        <p:tav tm="0">
                                          <p:val>
                                            <p:strVal val="#ppt_x"/>
                                          </p:val>
                                        </p:tav>
                                        <p:tav tm="100000">
                                          <p:val>
                                            <p:strVal val="#ppt_x"/>
                                          </p:val>
                                        </p:tav>
                                      </p:tavLst>
                                    </p:anim>
                                    <p:anim calcmode="lin" valueType="num">
                                      <p:cBhvr>
                                        <p:cTn id="87" dur="1000" fill="hold"/>
                                        <p:tgtEl>
                                          <p:spTgt spid="65"/>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7" presetClass="entr" presetSubtype="0" fill="hold"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1000"/>
                                        <p:tgtEl>
                                          <p:spTgt spid="57"/>
                                        </p:tgtEl>
                                      </p:cBhvr>
                                    </p:animEffect>
                                    <p:anim calcmode="lin" valueType="num">
                                      <p:cBhvr>
                                        <p:cTn id="92" dur="1000" fill="hold"/>
                                        <p:tgtEl>
                                          <p:spTgt spid="57"/>
                                        </p:tgtEl>
                                        <p:attrNameLst>
                                          <p:attrName>ppt_x</p:attrName>
                                        </p:attrNameLst>
                                      </p:cBhvr>
                                      <p:tavLst>
                                        <p:tav tm="0">
                                          <p:val>
                                            <p:strVal val="#ppt_x"/>
                                          </p:val>
                                        </p:tav>
                                        <p:tav tm="100000">
                                          <p:val>
                                            <p:strVal val="#ppt_x"/>
                                          </p:val>
                                        </p:tav>
                                      </p:tavLst>
                                    </p:anim>
                                    <p:anim calcmode="lin" valueType="num">
                                      <p:cBhvr>
                                        <p:cTn id="93" dur="1000" fill="hold"/>
                                        <p:tgtEl>
                                          <p:spTgt spid="57"/>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47" presetClass="entr" presetSubtype="0" fill="hold" nodeType="afterEffect">
                                  <p:stCondLst>
                                    <p:cond delay="0"/>
                                  </p:stCondLst>
                                  <p:childTnLst>
                                    <p:set>
                                      <p:cBhvr>
                                        <p:cTn id="96" dur="1" fill="hold">
                                          <p:stCondLst>
                                            <p:cond delay="0"/>
                                          </p:stCondLst>
                                        </p:cTn>
                                        <p:tgtEl>
                                          <p:spTgt spid="64"/>
                                        </p:tgtEl>
                                        <p:attrNameLst>
                                          <p:attrName>style.visibility</p:attrName>
                                        </p:attrNameLst>
                                      </p:cBhvr>
                                      <p:to>
                                        <p:strVal val="visible"/>
                                      </p:to>
                                    </p:set>
                                    <p:animEffect transition="in" filter="fade">
                                      <p:cBhvr>
                                        <p:cTn id="97" dur="1000"/>
                                        <p:tgtEl>
                                          <p:spTgt spid="64"/>
                                        </p:tgtEl>
                                      </p:cBhvr>
                                    </p:animEffect>
                                    <p:anim calcmode="lin" valueType="num">
                                      <p:cBhvr>
                                        <p:cTn id="98" dur="1000" fill="hold"/>
                                        <p:tgtEl>
                                          <p:spTgt spid="64"/>
                                        </p:tgtEl>
                                        <p:attrNameLst>
                                          <p:attrName>ppt_x</p:attrName>
                                        </p:attrNameLst>
                                      </p:cBhvr>
                                      <p:tavLst>
                                        <p:tav tm="0">
                                          <p:val>
                                            <p:strVal val="#ppt_x"/>
                                          </p:val>
                                        </p:tav>
                                        <p:tav tm="100000">
                                          <p:val>
                                            <p:strVal val="#ppt_x"/>
                                          </p:val>
                                        </p:tav>
                                      </p:tavLst>
                                    </p:anim>
                                    <p:anim calcmode="lin" valueType="num">
                                      <p:cBhvr>
                                        <p:cTn id="99" dur="1000" fill="hold"/>
                                        <p:tgtEl>
                                          <p:spTgt spid="64"/>
                                        </p:tgtEl>
                                        <p:attrNameLst>
                                          <p:attrName>ppt_y</p:attrName>
                                        </p:attrNameLst>
                                      </p:cBhvr>
                                      <p:tavLst>
                                        <p:tav tm="0">
                                          <p:val>
                                            <p:strVal val="#ppt_y-.1"/>
                                          </p:val>
                                        </p:tav>
                                        <p:tav tm="100000">
                                          <p:val>
                                            <p:strVal val="#ppt_y"/>
                                          </p:val>
                                        </p:tav>
                                      </p:tavLst>
                                    </p:anim>
                                  </p:childTnLst>
                                </p:cTn>
                              </p:par>
                            </p:childTnLst>
                          </p:cTn>
                        </p:par>
                        <p:par>
                          <p:cTn id="100" fill="hold">
                            <p:stCondLst>
                              <p:cond delay="16000"/>
                            </p:stCondLst>
                            <p:childTnLst>
                              <p:par>
                                <p:cTn id="101" presetID="47" presetClass="entr" presetSubtype="0" fill="hold" nodeType="after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1000"/>
                                        <p:tgtEl>
                                          <p:spTgt spid="60"/>
                                        </p:tgtEl>
                                      </p:cBhvr>
                                    </p:animEffect>
                                    <p:anim calcmode="lin" valueType="num">
                                      <p:cBhvr>
                                        <p:cTn id="104" dur="1000" fill="hold"/>
                                        <p:tgtEl>
                                          <p:spTgt spid="60"/>
                                        </p:tgtEl>
                                        <p:attrNameLst>
                                          <p:attrName>ppt_x</p:attrName>
                                        </p:attrNameLst>
                                      </p:cBhvr>
                                      <p:tavLst>
                                        <p:tav tm="0">
                                          <p:val>
                                            <p:strVal val="#ppt_x"/>
                                          </p:val>
                                        </p:tav>
                                        <p:tav tm="100000">
                                          <p:val>
                                            <p:strVal val="#ppt_x"/>
                                          </p:val>
                                        </p:tav>
                                      </p:tavLst>
                                    </p:anim>
                                    <p:anim calcmode="lin" valueType="num">
                                      <p:cBhvr>
                                        <p:cTn id="105" dur="1000" fill="hold"/>
                                        <p:tgtEl>
                                          <p:spTgt spid="60"/>
                                        </p:tgtEl>
                                        <p:attrNameLst>
                                          <p:attrName>ppt_y</p:attrName>
                                        </p:attrNameLst>
                                      </p:cBhvr>
                                      <p:tavLst>
                                        <p:tav tm="0">
                                          <p:val>
                                            <p:strVal val="#ppt_y-.1"/>
                                          </p:val>
                                        </p:tav>
                                        <p:tav tm="100000">
                                          <p:val>
                                            <p:strVal val="#ppt_y"/>
                                          </p:val>
                                        </p:tav>
                                      </p:tavLst>
                                    </p:anim>
                                  </p:childTnLst>
                                </p:cTn>
                              </p:par>
                            </p:childTnLst>
                          </p:cTn>
                        </p:par>
                        <p:par>
                          <p:cTn id="106" fill="hold">
                            <p:stCondLst>
                              <p:cond delay="17000"/>
                            </p:stCondLst>
                            <p:childTnLst>
                              <p:par>
                                <p:cTn id="107" presetID="47" presetClass="entr" presetSubtype="0" fill="hold" nodeType="afterEffect">
                                  <p:stCondLst>
                                    <p:cond delay="0"/>
                                  </p:stCondLst>
                                  <p:childTnLst>
                                    <p:set>
                                      <p:cBhvr>
                                        <p:cTn id="108" dur="1" fill="hold">
                                          <p:stCondLst>
                                            <p:cond delay="0"/>
                                          </p:stCondLst>
                                        </p:cTn>
                                        <p:tgtEl>
                                          <p:spTgt spid="61"/>
                                        </p:tgtEl>
                                        <p:attrNameLst>
                                          <p:attrName>style.visibility</p:attrName>
                                        </p:attrNameLst>
                                      </p:cBhvr>
                                      <p:to>
                                        <p:strVal val="visible"/>
                                      </p:to>
                                    </p:set>
                                    <p:animEffect transition="in" filter="fade">
                                      <p:cBhvr>
                                        <p:cTn id="109" dur="1000"/>
                                        <p:tgtEl>
                                          <p:spTgt spid="61"/>
                                        </p:tgtEl>
                                      </p:cBhvr>
                                    </p:animEffect>
                                    <p:anim calcmode="lin" valueType="num">
                                      <p:cBhvr>
                                        <p:cTn id="110" dur="1000" fill="hold"/>
                                        <p:tgtEl>
                                          <p:spTgt spid="61"/>
                                        </p:tgtEl>
                                        <p:attrNameLst>
                                          <p:attrName>ppt_x</p:attrName>
                                        </p:attrNameLst>
                                      </p:cBhvr>
                                      <p:tavLst>
                                        <p:tav tm="0">
                                          <p:val>
                                            <p:strVal val="#ppt_x"/>
                                          </p:val>
                                        </p:tav>
                                        <p:tav tm="100000">
                                          <p:val>
                                            <p:strVal val="#ppt_x"/>
                                          </p:val>
                                        </p:tav>
                                      </p:tavLst>
                                    </p:anim>
                                    <p:anim calcmode="lin" valueType="num">
                                      <p:cBhvr>
                                        <p:cTn id="111" dur="1000" fill="hold"/>
                                        <p:tgtEl>
                                          <p:spTgt spid="61"/>
                                        </p:tgtEl>
                                        <p:attrNameLst>
                                          <p:attrName>ppt_y</p:attrName>
                                        </p:attrNameLst>
                                      </p:cBhvr>
                                      <p:tavLst>
                                        <p:tav tm="0">
                                          <p:val>
                                            <p:strVal val="#ppt_y-.1"/>
                                          </p:val>
                                        </p:tav>
                                        <p:tav tm="100000">
                                          <p:val>
                                            <p:strVal val="#ppt_y"/>
                                          </p:val>
                                        </p:tav>
                                      </p:tavLst>
                                    </p:anim>
                                  </p:childTnLst>
                                </p:cTn>
                              </p:par>
                            </p:childTnLst>
                          </p:cTn>
                        </p:par>
                        <p:par>
                          <p:cTn id="112" fill="hold">
                            <p:stCondLst>
                              <p:cond delay="18000"/>
                            </p:stCondLst>
                            <p:childTnLst>
                              <p:par>
                                <p:cTn id="113" presetID="47" presetClass="entr" presetSubtype="0" fill="hold" nodeType="after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1000"/>
                                        <p:tgtEl>
                                          <p:spTgt spid="44"/>
                                        </p:tgtEl>
                                      </p:cBhvr>
                                    </p:animEffect>
                                    <p:anim calcmode="lin" valueType="num">
                                      <p:cBhvr>
                                        <p:cTn id="116" dur="1000" fill="hold"/>
                                        <p:tgtEl>
                                          <p:spTgt spid="44"/>
                                        </p:tgtEl>
                                        <p:attrNameLst>
                                          <p:attrName>ppt_x</p:attrName>
                                        </p:attrNameLst>
                                      </p:cBhvr>
                                      <p:tavLst>
                                        <p:tav tm="0">
                                          <p:val>
                                            <p:strVal val="#ppt_x"/>
                                          </p:val>
                                        </p:tav>
                                        <p:tav tm="100000">
                                          <p:val>
                                            <p:strVal val="#ppt_x"/>
                                          </p:val>
                                        </p:tav>
                                      </p:tavLst>
                                    </p:anim>
                                    <p:anim calcmode="lin" valueType="num">
                                      <p:cBhvr>
                                        <p:cTn id="117" dur="1000" fill="hold"/>
                                        <p:tgtEl>
                                          <p:spTgt spid="44"/>
                                        </p:tgtEl>
                                        <p:attrNameLst>
                                          <p:attrName>ppt_y</p:attrName>
                                        </p:attrNameLst>
                                      </p:cBhvr>
                                      <p:tavLst>
                                        <p:tav tm="0">
                                          <p:val>
                                            <p:strVal val="#ppt_y-.1"/>
                                          </p:val>
                                        </p:tav>
                                        <p:tav tm="100000">
                                          <p:val>
                                            <p:strVal val="#ppt_y"/>
                                          </p:val>
                                        </p:tav>
                                      </p:tavLst>
                                    </p:anim>
                                  </p:childTnLst>
                                </p:cTn>
                              </p:par>
                            </p:childTnLst>
                          </p:cTn>
                        </p:par>
                        <p:par>
                          <p:cTn id="118" fill="hold">
                            <p:stCondLst>
                              <p:cond delay="19000"/>
                            </p:stCondLst>
                            <p:childTnLst>
                              <p:par>
                                <p:cTn id="119" presetID="47" presetClass="entr" presetSubtype="0" fill="hold" nodeType="afterEffect">
                                  <p:stCondLst>
                                    <p:cond delay="0"/>
                                  </p:stCondLst>
                                  <p:childTnLst>
                                    <p:set>
                                      <p:cBhvr>
                                        <p:cTn id="120" dur="1" fill="hold">
                                          <p:stCondLst>
                                            <p:cond delay="0"/>
                                          </p:stCondLst>
                                        </p:cTn>
                                        <p:tgtEl>
                                          <p:spTgt spid="51"/>
                                        </p:tgtEl>
                                        <p:attrNameLst>
                                          <p:attrName>style.visibility</p:attrName>
                                        </p:attrNameLst>
                                      </p:cBhvr>
                                      <p:to>
                                        <p:strVal val="visible"/>
                                      </p:to>
                                    </p:set>
                                    <p:animEffect transition="in" filter="fade">
                                      <p:cBhvr>
                                        <p:cTn id="121" dur="1000"/>
                                        <p:tgtEl>
                                          <p:spTgt spid="51"/>
                                        </p:tgtEl>
                                      </p:cBhvr>
                                    </p:animEffect>
                                    <p:anim calcmode="lin" valueType="num">
                                      <p:cBhvr>
                                        <p:cTn id="122" dur="1000" fill="hold"/>
                                        <p:tgtEl>
                                          <p:spTgt spid="51"/>
                                        </p:tgtEl>
                                        <p:attrNameLst>
                                          <p:attrName>ppt_x</p:attrName>
                                        </p:attrNameLst>
                                      </p:cBhvr>
                                      <p:tavLst>
                                        <p:tav tm="0">
                                          <p:val>
                                            <p:strVal val="#ppt_x"/>
                                          </p:val>
                                        </p:tav>
                                        <p:tav tm="100000">
                                          <p:val>
                                            <p:strVal val="#ppt_x"/>
                                          </p:val>
                                        </p:tav>
                                      </p:tavLst>
                                    </p:anim>
                                    <p:anim calcmode="lin" valueType="num">
                                      <p:cBhvr>
                                        <p:cTn id="123" dur="1000" fill="hold"/>
                                        <p:tgtEl>
                                          <p:spTgt spid="51"/>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0"/>
                                  </p:stCondLst>
                                  <p:childTnLst>
                                    <p:set>
                                      <p:cBhvr>
                                        <p:cTn id="125" dur="1" fill="hold">
                                          <p:stCondLst>
                                            <p:cond delay="0"/>
                                          </p:stCondLst>
                                        </p:cTn>
                                        <p:tgtEl>
                                          <p:spTgt spid="52"/>
                                        </p:tgtEl>
                                        <p:attrNameLst>
                                          <p:attrName>style.visibility</p:attrName>
                                        </p:attrNameLst>
                                      </p:cBhvr>
                                      <p:to>
                                        <p:strVal val="visible"/>
                                      </p:to>
                                    </p:set>
                                    <p:animEffect transition="in" filter="fade">
                                      <p:cBhvr>
                                        <p:cTn id="126" dur="1000"/>
                                        <p:tgtEl>
                                          <p:spTgt spid="52"/>
                                        </p:tgtEl>
                                      </p:cBhvr>
                                    </p:animEffect>
                                    <p:anim calcmode="lin" valueType="num">
                                      <p:cBhvr>
                                        <p:cTn id="127" dur="1000" fill="hold"/>
                                        <p:tgtEl>
                                          <p:spTgt spid="52"/>
                                        </p:tgtEl>
                                        <p:attrNameLst>
                                          <p:attrName>ppt_x</p:attrName>
                                        </p:attrNameLst>
                                      </p:cBhvr>
                                      <p:tavLst>
                                        <p:tav tm="0">
                                          <p:val>
                                            <p:strVal val="#ppt_x"/>
                                          </p:val>
                                        </p:tav>
                                        <p:tav tm="100000">
                                          <p:val>
                                            <p:strVal val="#ppt_x"/>
                                          </p:val>
                                        </p:tav>
                                      </p:tavLst>
                                    </p:anim>
                                    <p:anim calcmode="lin" valueType="num">
                                      <p:cBhvr>
                                        <p:cTn id="12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0"/>
                                          </p:stCondLst>
                                        </p:cTn>
                                        <p:tgtEl>
                                          <p:spTgt spid="3">
                                            <p:txEl>
                                              <p:pRg st="3" end="3"/>
                                            </p:txEl>
                                          </p:spTgt>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BEC79EF-973B-4C59-AB9B-59E821C61E5A}" type="datetime1">
              <a:rPr lang="de-DE" smtClean="0"/>
              <a:t>07.11.2016</a:t>
            </a:fld>
            <a:endParaRPr lang="de-DE"/>
          </a:p>
        </p:txBody>
      </p:sp>
      <p:sp>
        <p:nvSpPr>
          <p:cNvPr id="3" name="Foliennummernplatzhalter 2"/>
          <p:cNvSpPr>
            <a:spLocks noGrp="1"/>
          </p:cNvSpPr>
          <p:nvPr>
            <p:ph type="sldNum" sz="quarter" idx="12"/>
          </p:nvPr>
        </p:nvSpPr>
        <p:spPr/>
        <p:txBody>
          <a:bodyPr>
            <a:normAutofit/>
          </a:bodyPr>
          <a:lstStyle/>
          <a:p>
            <a:fld id="{0547A2CF-BF74-4FCD-B4C9-923897FA6AAA}" type="slidenum">
              <a:rPr lang="de-DE" smtClean="0"/>
              <a:t>7</a:t>
            </a:fld>
            <a:endParaRPr lang="de-DE"/>
          </a:p>
        </p:txBody>
      </p:sp>
      <p:sp>
        <p:nvSpPr>
          <p:cNvPr id="6" name="Textfeld 5"/>
          <p:cNvSpPr txBox="1"/>
          <p:nvPr/>
        </p:nvSpPr>
        <p:spPr>
          <a:xfrm>
            <a:off x="2167959" y="2502115"/>
            <a:ext cx="2645999" cy="369332"/>
          </a:xfrm>
          <a:prstGeom prst="rect">
            <a:avLst/>
          </a:prstGeom>
          <a:noFill/>
        </p:spPr>
        <p:txBody>
          <a:bodyPr wrap="square" rtlCol="0">
            <a:spAutoFit/>
          </a:bodyPr>
          <a:lstStyle/>
          <a:p>
            <a:r>
              <a:rPr lang="de-DE" dirty="0"/>
              <a:t>© </a:t>
            </a:r>
            <a:r>
              <a:rPr lang="de-DE" dirty="0" err="1"/>
              <a:t>iSuN</a:t>
            </a:r>
            <a:endParaRPr lang="de-DE" dirty="0"/>
          </a:p>
        </p:txBody>
      </p:sp>
      <p:pic>
        <p:nvPicPr>
          <p:cNvPr id="7" name="Grafik 6"/>
          <p:cNvPicPr>
            <a:picLocks noChangeAspect="1"/>
          </p:cNvPicPr>
          <p:nvPr/>
        </p:nvPicPr>
        <p:blipFill>
          <a:blip r:embed="rId3"/>
          <a:stretch>
            <a:fillRect/>
          </a:stretch>
        </p:blipFill>
        <p:spPr>
          <a:xfrm>
            <a:off x="9147973" y="3976039"/>
            <a:ext cx="2394000" cy="1431990"/>
          </a:xfrm>
          <a:prstGeom prst="rect">
            <a:avLst/>
          </a:prstGeom>
        </p:spPr>
      </p:pic>
      <p:sp>
        <p:nvSpPr>
          <p:cNvPr id="11" name="Textfeld 10"/>
          <p:cNvSpPr txBox="1"/>
          <p:nvPr/>
        </p:nvSpPr>
        <p:spPr>
          <a:xfrm>
            <a:off x="10722242" y="5420443"/>
            <a:ext cx="2645999" cy="369332"/>
          </a:xfrm>
          <a:prstGeom prst="rect">
            <a:avLst/>
          </a:prstGeom>
          <a:noFill/>
        </p:spPr>
        <p:txBody>
          <a:bodyPr wrap="square" rtlCol="0">
            <a:spAutoFit/>
          </a:bodyPr>
          <a:lstStyle/>
          <a:p>
            <a:r>
              <a:rPr lang="de-DE" dirty="0"/>
              <a:t>© </a:t>
            </a:r>
            <a:r>
              <a:rPr lang="de-DE" dirty="0" err="1"/>
              <a:t>iSuN</a:t>
            </a:r>
            <a:endParaRPr lang="de-DE" dirty="0"/>
          </a:p>
        </p:txBody>
      </p:sp>
      <p:grpSp>
        <p:nvGrpSpPr>
          <p:cNvPr id="12" name="Gruppieren 11"/>
          <p:cNvGrpSpPr/>
          <p:nvPr/>
        </p:nvGrpSpPr>
        <p:grpSpPr>
          <a:xfrm>
            <a:off x="4141199" y="1797217"/>
            <a:ext cx="4325099" cy="2672124"/>
            <a:chOff x="9766665" y="2589253"/>
            <a:chExt cx="2319337" cy="1347537"/>
          </a:xfrm>
        </p:grpSpPr>
        <p:grpSp>
          <p:nvGrpSpPr>
            <p:cNvPr id="13" name="Gruppieren 12"/>
            <p:cNvGrpSpPr/>
            <p:nvPr/>
          </p:nvGrpSpPr>
          <p:grpSpPr>
            <a:xfrm>
              <a:off x="9766665" y="2589253"/>
              <a:ext cx="2319337" cy="1347537"/>
              <a:chOff x="9766665" y="2589253"/>
              <a:chExt cx="2319337" cy="1347537"/>
            </a:xfrm>
          </p:grpSpPr>
          <p:sp>
            <p:nvSpPr>
              <p:cNvPr id="15" name="Rechteck 14"/>
              <p:cNvSpPr/>
              <p:nvPr/>
            </p:nvSpPr>
            <p:spPr>
              <a:xfrm>
                <a:off x="9915682" y="2589253"/>
                <a:ext cx="2021305" cy="1347537"/>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             </a:t>
                </a:r>
              </a:p>
            </p:txBody>
          </p:sp>
          <p:sp>
            <p:nvSpPr>
              <p:cNvPr id="16" name="Textfeld 15"/>
              <p:cNvSpPr txBox="1"/>
              <p:nvPr/>
            </p:nvSpPr>
            <p:spPr>
              <a:xfrm>
                <a:off x="9766665" y="2753098"/>
                <a:ext cx="2319337" cy="1070949"/>
              </a:xfrm>
              <a:prstGeom prst="rect">
                <a:avLst/>
              </a:prstGeom>
              <a:noFill/>
            </p:spPr>
            <p:txBody>
              <a:bodyPr wrap="square" rtlCol="0">
                <a:spAutoFit/>
              </a:bodyPr>
              <a:lstStyle/>
              <a:p>
                <a:pPr algn="ctr"/>
                <a:r>
                  <a:rPr lang="de-DE" sz="4400" b="1" dirty="0">
                    <a:latin typeface="Trebuchet MS" panose="020B0603020202020204" pitchFamily="34" charset="0"/>
                  </a:rPr>
                  <a:t>Ursachen Lebensmittel-abfälle</a:t>
                </a:r>
              </a:p>
            </p:txBody>
          </p:sp>
        </p:grpSp>
        <p:sp>
          <p:nvSpPr>
            <p:cNvPr id="14" name="Rechteck 13"/>
            <p:cNvSpPr/>
            <p:nvPr/>
          </p:nvSpPr>
          <p:spPr>
            <a:xfrm>
              <a:off x="10011934" y="2632787"/>
              <a:ext cx="1828800" cy="1299411"/>
            </a:xfrm>
            <a:prstGeom prst="rect">
              <a:avLst/>
            </a:prstGeom>
            <a:blipFill dpi="0" rotWithShape="1">
              <a:blip r:embed="rId4">
                <a:alphaModFix amt="20000"/>
              </a:blip>
              <a:srcRect/>
              <a:stretch>
                <a:fillRect l="-50709" t="-61721" r="-43695" b="-916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pic>
        <p:nvPicPr>
          <p:cNvPr id="17" name="Grafik 16" descr="C:\Users\Roora\AppData\Local\Temp\Temp1_Fotos Laura.zip\Produktionsverluste (5).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9462" y="3713695"/>
            <a:ext cx="2394000" cy="1795499"/>
          </a:xfrm>
          <a:prstGeom prst="rect">
            <a:avLst/>
          </a:prstGeom>
          <a:noFill/>
          <a:ln>
            <a:noFill/>
          </a:ln>
        </p:spPr>
      </p:pic>
      <p:sp>
        <p:nvSpPr>
          <p:cNvPr id="18" name="Textfeld 17"/>
          <p:cNvSpPr txBox="1"/>
          <p:nvPr/>
        </p:nvSpPr>
        <p:spPr>
          <a:xfrm>
            <a:off x="2333415" y="5509573"/>
            <a:ext cx="2645999" cy="369332"/>
          </a:xfrm>
          <a:prstGeom prst="rect">
            <a:avLst/>
          </a:prstGeom>
          <a:noFill/>
        </p:spPr>
        <p:txBody>
          <a:bodyPr wrap="square" rtlCol="0">
            <a:spAutoFit/>
          </a:bodyPr>
          <a:lstStyle/>
          <a:p>
            <a:r>
              <a:rPr lang="de-DE" dirty="0"/>
              <a:t>© </a:t>
            </a:r>
            <a:r>
              <a:rPr lang="de-DE" dirty="0" err="1"/>
              <a:t>iSuN</a:t>
            </a:r>
            <a:endParaRPr lang="de-DE" dirty="0"/>
          </a:p>
        </p:txBody>
      </p:sp>
      <p:pic>
        <p:nvPicPr>
          <p:cNvPr id="19" name="Grafik 18" descr="C:\Users\Roora\AppData\Local\Temp\Temp1_Fotos Laura.zip\Tellerreste.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9462" y="717427"/>
            <a:ext cx="2392045" cy="1795145"/>
          </a:xfrm>
          <a:prstGeom prst="rect">
            <a:avLst/>
          </a:prstGeom>
          <a:noFill/>
          <a:ln>
            <a:noFill/>
          </a:ln>
        </p:spPr>
      </p:pic>
      <p:pic>
        <p:nvPicPr>
          <p:cNvPr id="2050" name="Picture 2" descr="\\dvzfiles.fh-muenster.de\isun\4_Projekte_öffentlich\1_laufende Projekte\23103_NAH_Gast+23115_PP\4_PP\Studierendenwerk\Fotos\CIMG0030.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5090" b="16895"/>
          <a:stretch/>
        </p:blipFill>
        <p:spPr bwMode="auto">
          <a:xfrm>
            <a:off x="9147973" y="513576"/>
            <a:ext cx="2394000" cy="2490259"/>
          </a:xfrm>
          <a:prstGeom prst="rect">
            <a:avLst/>
          </a:prstGeom>
          <a:noFill/>
          <a:extLst>
            <a:ext uri="{909E8E84-426E-40DD-AFC4-6F175D3DCCD1}">
              <a14:hiddenFill xmlns:a14="http://schemas.microsoft.com/office/drawing/2010/main">
                <a:solidFill>
                  <a:srgbClr val="FFFFFF"/>
                </a:solidFill>
              </a14:hiddenFill>
            </a:ext>
          </a:extLst>
        </p:spPr>
      </p:pic>
      <p:sp>
        <p:nvSpPr>
          <p:cNvPr id="21" name="Textfeld 20"/>
          <p:cNvSpPr txBox="1"/>
          <p:nvPr/>
        </p:nvSpPr>
        <p:spPr>
          <a:xfrm>
            <a:off x="10722241" y="3022039"/>
            <a:ext cx="2645999" cy="369332"/>
          </a:xfrm>
          <a:prstGeom prst="rect">
            <a:avLst/>
          </a:prstGeom>
          <a:noFill/>
        </p:spPr>
        <p:txBody>
          <a:bodyPr wrap="square" rtlCol="0">
            <a:spAutoFit/>
          </a:bodyPr>
          <a:lstStyle/>
          <a:p>
            <a:r>
              <a:rPr lang="de-DE" dirty="0"/>
              <a:t>© </a:t>
            </a:r>
            <a:r>
              <a:rPr lang="de-DE" dirty="0" err="1"/>
              <a:t>iSuN</a:t>
            </a:r>
            <a:endParaRPr lang="de-DE" dirty="0"/>
          </a:p>
        </p:txBody>
      </p:sp>
    </p:spTree>
    <p:extLst>
      <p:ext uri="{BB962C8B-B14F-4D97-AF65-F5344CB8AC3E}">
        <p14:creationId xmlns:p14="http://schemas.microsoft.com/office/powerpoint/2010/main" val="768941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solidFill>
                  <a:schemeClr val="tx1"/>
                </a:solidFill>
                <a:latin typeface="Trebuchet MS" panose="020B0603020202020204" pitchFamily="34" charset="0"/>
              </a:rPr>
              <a:t>Ursachen der Lebensmittelabfälle</a:t>
            </a:r>
            <a:br>
              <a:rPr lang="de-DE" dirty="0">
                <a:solidFill>
                  <a:schemeClr val="tx1"/>
                </a:solidFill>
                <a:latin typeface="Trebuchet MS" panose="020B0603020202020204" pitchFamily="34" charset="0"/>
              </a:rPr>
            </a:br>
            <a:r>
              <a:rPr lang="de-DE" dirty="0">
                <a:solidFill>
                  <a:schemeClr val="tx1"/>
                </a:solidFill>
                <a:latin typeface="Trebuchet MS" panose="020B0603020202020204" pitchFamily="34" charset="0"/>
              </a:rPr>
              <a:t>Gruppenarbeit</a:t>
            </a:r>
          </a:p>
        </p:txBody>
      </p:sp>
      <p:sp>
        <p:nvSpPr>
          <p:cNvPr id="3" name="Inhaltsplatzhalter 2"/>
          <p:cNvSpPr>
            <a:spLocks noGrp="1"/>
          </p:cNvSpPr>
          <p:nvPr>
            <p:ph idx="1"/>
          </p:nvPr>
        </p:nvSpPr>
        <p:spPr>
          <a:xfrm>
            <a:off x="1273743" y="1979410"/>
            <a:ext cx="10058400" cy="4023360"/>
          </a:xfrm>
        </p:spPr>
        <p:txBody>
          <a:bodyPr>
            <a:normAutofit fontScale="92500"/>
          </a:bodyPr>
          <a:lstStyle/>
          <a:p>
            <a:pPr marL="0" indent="0" algn="just">
              <a:lnSpc>
                <a:spcPct val="100000"/>
              </a:lnSpc>
              <a:buNone/>
            </a:pPr>
            <a:r>
              <a:rPr lang="de-DE" sz="2400" dirty="0">
                <a:solidFill>
                  <a:schemeClr val="tx1"/>
                </a:solidFill>
                <a:latin typeface="Trebuchet MS" panose="020B0603020202020204" pitchFamily="34" charset="0"/>
              </a:rPr>
              <a:t>Auf dem vorliegenden Stapel befinden sich Karten mit Fragen zum Thema Ursachen von Lebensmittelabfall in der Gemeinschaftsgastronomie. </a:t>
            </a:r>
          </a:p>
          <a:p>
            <a:pPr marL="0" indent="0" algn="just">
              <a:lnSpc>
                <a:spcPct val="100000"/>
              </a:lnSpc>
              <a:buNone/>
            </a:pPr>
            <a:endParaRPr lang="de-DE" sz="2400" dirty="0">
              <a:solidFill>
                <a:schemeClr val="tx1"/>
              </a:solidFill>
              <a:latin typeface="Trebuchet MS" panose="020B0603020202020204" pitchFamily="34" charset="0"/>
            </a:endParaRPr>
          </a:p>
          <a:p>
            <a:pPr marL="352425" indent="-352425" algn="just">
              <a:lnSpc>
                <a:spcPct val="100000"/>
              </a:lnSpc>
              <a:buNone/>
            </a:pPr>
            <a:r>
              <a:rPr lang="de-DE" sz="2400" dirty="0">
                <a:solidFill>
                  <a:schemeClr val="tx1"/>
                </a:solidFill>
                <a:latin typeface="Trebuchet MS" panose="020B0603020202020204" pitchFamily="34" charset="0"/>
              </a:rPr>
              <a:t>1. Bestimmen sie zunächst wer die Antwort(en) auf einen Zettel festhält und wer auf die Zeit achtet (pro Karte stehen 5 Minuten zur Verfügung). </a:t>
            </a:r>
          </a:p>
          <a:p>
            <a:pPr marL="0" indent="0" algn="just">
              <a:lnSpc>
                <a:spcPct val="100000"/>
              </a:lnSpc>
              <a:buNone/>
            </a:pPr>
            <a:r>
              <a:rPr lang="de-DE" sz="2400" dirty="0">
                <a:solidFill>
                  <a:schemeClr val="tx1"/>
                </a:solidFill>
                <a:latin typeface="Trebuchet MS" panose="020B0603020202020204" pitchFamily="34" charset="0"/>
              </a:rPr>
              <a:t>2. Einer in der Gruppe zieht die erste Karte und liest sie der Gruppe laut vor. </a:t>
            </a:r>
          </a:p>
          <a:p>
            <a:pPr marL="0" indent="0" algn="just">
              <a:lnSpc>
                <a:spcPct val="100000"/>
              </a:lnSpc>
              <a:buNone/>
            </a:pPr>
            <a:r>
              <a:rPr lang="de-DE" sz="2400" dirty="0">
                <a:solidFill>
                  <a:schemeClr val="tx1"/>
                </a:solidFill>
                <a:latin typeface="Trebuchet MS" panose="020B0603020202020204" pitchFamily="34" charset="0"/>
              </a:rPr>
              <a:t>3. Gemeinsam wird die Frage beantwortet und die Antwort aufgeschrieben. </a:t>
            </a:r>
          </a:p>
          <a:p>
            <a:pPr marL="0" indent="0" algn="just">
              <a:lnSpc>
                <a:spcPct val="100000"/>
              </a:lnSpc>
              <a:buNone/>
            </a:pPr>
            <a:r>
              <a:rPr lang="de-DE" sz="2400" dirty="0">
                <a:solidFill>
                  <a:schemeClr val="tx1"/>
                </a:solidFill>
                <a:latin typeface="Trebuchet MS" panose="020B0603020202020204" pitchFamily="34" charset="0"/>
              </a:rPr>
              <a:t>4. Dieser Schritt wiederholt sich, bis keine Karten mehr vorhanden sind.</a:t>
            </a:r>
          </a:p>
          <a:p>
            <a:endParaRPr lang="de-DE" dirty="0"/>
          </a:p>
          <a:p>
            <a:endParaRPr lang="de-DE" dirty="0"/>
          </a:p>
        </p:txBody>
      </p:sp>
      <p:sp>
        <p:nvSpPr>
          <p:cNvPr id="4" name="Datumsplatzhalter 3"/>
          <p:cNvSpPr>
            <a:spLocks noGrp="1"/>
          </p:cNvSpPr>
          <p:nvPr>
            <p:ph type="dt" sz="half" idx="10"/>
          </p:nvPr>
        </p:nvSpPr>
        <p:spPr/>
        <p:txBody>
          <a:bodyPr/>
          <a:lstStyle/>
          <a:p>
            <a:fld id="{529A062E-3991-4BAC-B84B-0DB94BE2D794}" type="datetime1">
              <a:rPr lang="de-DE" smtClean="0"/>
              <a:t>07.11.2016</a:t>
            </a:fld>
            <a:endParaRPr lang="de-DE"/>
          </a:p>
        </p:txBody>
      </p:sp>
      <p:sp>
        <p:nvSpPr>
          <p:cNvPr id="5" name="Foliennummernplatzhalter 4"/>
          <p:cNvSpPr>
            <a:spLocks noGrp="1"/>
          </p:cNvSpPr>
          <p:nvPr>
            <p:ph type="sldNum" sz="quarter" idx="12"/>
          </p:nvPr>
        </p:nvSpPr>
        <p:spPr/>
        <p:txBody>
          <a:bodyPr>
            <a:normAutofit/>
          </a:bodyPr>
          <a:lstStyle/>
          <a:p>
            <a:fld id="{0547A2CF-BF74-4FCD-B4C9-923897FA6AAA}" type="slidenum">
              <a:rPr lang="de-DE" smtClean="0"/>
              <a:t>8</a:t>
            </a:fld>
            <a:endParaRPr lang="de-DE"/>
          </a:p>
        </p:txBody>
      </p:sp>
    </p:spTree>
    <p:extLst>
      <p:ext uri="{BB962C8B-B14F-4D97-AF65-F5344CB8AC3E}">
        <p14:creationId xmlns:p14="http://schemas.microsoft.com/office/powerpoint/2010/main" val="4290777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solidFill>
                  <a:schemeClr val="tx1"/>
                </a:solidFill>
                <a:latin typeface="Trebuchet MS" panose="020B0603020202020204" pitchFamily="34" charset="0"/>
              </a:rPr>
              <a:t>Ursachen der Lebensmittelabfälle  </a:t>
            </a:r>
          </a:p>
        </p:txBody>
      </p:sp>
      <p:sp>
        <p:nvSpPr>
          <p:cNvPr id="3" name="Inhaltsplatzhalter 2"/>
          <p:cNvSpPr>
            <a:spLocks noGrp="1"/>
          </p:cNvSpPr>
          <p:nvPr>
            <p:ph idx="1"/>
          </p:nvPr>
        </p:nvSpPr>
        <p:spPr/>
        <p:txBody>
          <a:bodyPr/>
          <a:lstStyle/>
          <a:p>
            <a:endParaRPr lang="de-DE" dirty="0">
              <a:solidFill>
                <a:schemeClr val="tx1"/>
              </a:solidFill>
            </a:endParaRPr>
          </a:p>
          <a:p>
            <a:endParaRPr lang="de-DE" dirty="0"/>
          </a:p>
          <a:p>
            <a:endParaRPr lang="de-DE" dirty="0"/>
          </a:p>
        </p:txBody>
      </p:sp>
      <p:sp>
        <p:nvSpPr>
          <p:cNvPr id="4" name="Datumsplatzhalter 3"/>
          <p:cNvSpPr>
            <a:spLocks noGrp="1"/>
          </p:cNvSpPr>
          <p:nvPr>
            <p:ph type="dt" sz="half" idx="10"/>
          </p:nvPr>
        </p:nvSpPr>
        <p:spPr/>
        <p:txBody>
          <a:bodyPr/>
          <a:lstStyle/>
          <a:p>
            <a:fld id="{529A062E-3991-4BAC-B84B-0DB94BE2D794}" type="datetime1">
              <a:rPr lang="de-DE" smtClean="0"/>
              <a:t>07.11.2016</a:t>
            </a:fld>
            <a:endParaRPr lang="de-DE"/>
          </a:p>
        </p:txBody>
      </p:sp>
      <p:sp>
        <p:nvSpPr>
          <p:cNvPr id="5" name="Foliennummernplatzhalter 4"/>
          <p:cNvSpPr>
            <a:spLocks noGrp="1"/>
          </p:cNvSpPr>
          <p:nvPr>
            <p:ph type="sldNum" sz="quarter" idx="12"/>
          </p:nvPr>
        </p:nvSpPr>
        <p:spPr/>
        <p:txBody>
          <a:bodyPr>
            <a:normAutofit/>
          </a:bodyPr>
          <a:lstStyle/>
          <a:p>
            <a:fld id="{0547A2CF-BF74-4FCD-B4C9-923897FA6AAA}" type="slidenum">
              <a:rPr lang="de-DE" smtClean="0"/>
              <a:t>9</a:t>
            </a:fld>
            <a:endParaRPr lang="de-DE"/>
          </a:p>
        </p:txBody>
      </p:sp>
      <p:sp>
        <p:nvSpPr>
          <p:cNvPr id="8" name="Textfeld 7"/>
          <p:cNvSpPr txBox="1"/>
          <p:nvPr/>
        </p:nvSpPr>
        <p:spPr>
          <a:xfrm>
            <a:off x="1097280" y="5741684"/>
            <a:ext cx="3047146" cy="461665"/>
          </a:xfrm>
          <a:prstGeom prst="rect">
            <a:avLst/>
          </a:prstGeom>
          <a:noFill/>
        </p:spPr>
        <p:txBody>
          <a:bodyPr wrap="square" rtlCol="0">
            <a:spAutoFit/>
          </a:bodyPr>
          <a:lstStyle/>
          <a:p>
            <a:r>
              <a:rPr lang="de-DE" sz="2400" dirty="0">
                <a:latin typeface="Trebuchet MS" panose="020B0603020202020204" pitchFamily="34" charset="0"/>
              </a:rPr>
              <a:t>Produktionsverluste</a:t>
            </a:r>
          </a:p>
        </p:txBody>
      </p:sp>
      <p:sp>
        <p:nvSpPr>
          <p:cNvPr id="9" name="Textfeld 8"/>
          <p:cNvSpPr txBox="1"/>
          <p:nvPr/>
        </p:nvSpPr>
        <p:spPr>
          <a:xfrm>
            <a:off x="1499989" y="3456145"/>
            <a:ext cx="2069562" cy="461665"/>
          </a:xfrm>
          <a:prstGeom prst="rect">
            <a:avLst/>
          </a:prstGeom>
          <a:noFill/>
        </p:spPr>
        <p:txBody>
          <a:bodyPr wrap="square" rtlCol="0">
            <a:spAutoFit/>
          </a:bodyPr>
          <a:lstStyle/>
          <a:p>
            <a:r>
              <a:rPr lang="de-DE" sz="2400" dirty="0">
                <a:latin typeface="Trebuchet MS" panose="020B0603020202020204" pitchFamily="34" charset="0"/>
              </a:rPr>
              <a:t>Lagerverluste</a:t>
            </a:r>
            <a:endParaRPr lang="de-DE" sz="2000" dirty="0">
              <a:latin typeface="Trebuchet MS" panose="020B0603020202020204" pitchFamily="34" charset="0"/>
            </a:endParaRPr>
          </a:p>
        </p:txBody>
      </p:sp>
      <p:sp>
        <p:nvSpPr>
          <p:cNvPr id="10" name="Textfeld 9"/>
          <p:cNvSpPr txBox="1"/>
          <p:nvPr/>
        </p:nvSpPr>
        <p:spPr>
          <a:xfrm>
            <a:off x="4144426" y="1737360"/>
            <a:ext cx="7156886" cy="1938992"/>
          </a:xfrm>
          <a:prstGeom prst="rect">
            <a:avLst/>
          </a:prstGeom>
          <a:noFill/>
        </p:spPr>
        <p:txBody>
          <a:bodyPr wrap="square" rtlCol="0">
            <a:spAutoFit/>
          </a:bodyPr>
          <a:lstStyle/>
          <a:p>
            <a:pPr>
              <a:tabLst>
                <a:tab pos="441325" algn="l"/>
              </a:tabLst>
            </a:pPr>
            <a:r>
              <a:rPr lang="de-DE" sz="2000" dirty="0">
                <a:latin typeface="Trebuchet MS" panose="020B0603020202020204" pitchFamily="34" charset="0"/>
                <a:sym typeface="Webdings" panose="05030102010509060703" pitchFamily="18" charset="2"/>
              </a:rPr>
              <a:t>   </a:t>
            </a:r>
            <a:r>
              <a:rPr lang="de-DE" sz="2000" dirty="0">
                <a:latin typeface="Trebuchet MS" panose="020B0603020202020204" pitchFamily="34" charset="0"/>
              </a:rPr>
              <a:t>Unterbrechung der Kühlkette</a:t>
            </a:r>
          </a:p>
          <a:p>
            <a:r>
              <a:rPr lang="de-DE" sz="2000" dirty="0">
                <a:latin typeface="Trebuchet MS" panose="020B0603020202020204" pitchFamily="34" charset="0"/>
                <a:sym typeface="Webdings" panose="05030102010509060703" pitchFamily="18" charset="2"/>
              </a:rPr>
              <a:t>   </a:t>
            </a:r>
            <a:r>
              <a:rPr lang="de-DE" sz="2000" dirty="0">
                <a:latin typeface="Trebuchet MS" panose="020B0603020202020204" pitchFamily="34" charset="0"/>
              </a:rPr>
              <a:t>Schädlinge im Lager</a:t>
            </a:r>
          </a:p>
          <a:p>
            <a:pPr lvl="1" indent="-457200"/>
            <a:r>
              <a:rPr lang="de-DE" sz="2000" dirty="0">
                <a:latin typeface="Trebuchet MS" panose="020B0603020202020204" pitchFamily="34" charset="0"/>
                <a:sym typeface="Webdings" panose="05030102010509060703" pitchFamily="18" charset="2"/>
              </a:rPr>
              <a:t>	</a:t>
            </a:r>
            <a:r>
              <a:rPr lang="de-DE" sz="2000" dirty="0">
                <a:latin typeface="Trebuchet MS" panose="020B0603020202020204" pitchFamily="34" charset="0"/>
              </a:rPr>
              <a:t>Produkte wurden nicht rechtzeitig verbraucht</a:t>
            </a:r>
          </a:p>
          <a:p>
            <a:pPr marL="449263" indent="-449263">
              <a:buFont typeface="Webdings" panose="05030102010509060703" pitchFamily="18" charset="2"/>
              <a:buChar char="ä"/>
            </a:pPr>
            <a:r>
              <a:rPr lang="de-DE" sz="2000" dirty="0">
                <a:latin typeface="Trebuchet MS" panose="020B0603020202020204" pitchFamily="34" charset="0"/>
              </a:rPr>
              <a:t>Es wurden zu viele Lebensmittel bestellt und nicht</a:t>
            </a:r>
          </a:p>
          <a:p>
            <a:pPr lvl="1"/>
            <a:r>
              <a:rPr lang="de-DE" sz="2000" dirty="0">
                <a:latin typeface="Trebuchet MS" panose="020B0603020202020204" pitchFamily="34" charset="0"/>
              </a:rPr>
              <a:t>anderweitig verwertet</a:t>
            </a:r>
          </a:p>
          <a:p>
            <a:pPr marL="449263" indent="-449263">
              <a:buFont typeface="Webdings" panose="05030102010509060703" pitchFamily="18" charset="2"/>
              <a:buChar char="ä"/>
            </a:pPr>
            <a:r>
              <a:rPr lang="de-DE" sz="2000" dirty="0">
                <a:latin typeface="Trebuchet MS" panose="020B0603020202020204" pitchFamily="34" charset="0"/>
              </a:rPr>
              <a:t>Keine kreative Verwertung von Speisereste vom Vortag</a:t>
            </a:r>
          </a:p>
        </p:txBody>
      </p:sp>
      <p:sp>
        <p:nvSpPr>
          <p:cNvPr id="11" name="Textfeld 10"/>
          <p:cNvSpPr txBox="1"/>
          <p:nvPr/>
        </p:nvSpPr>
        <p:spPr>
          <a:xfrm>
            <a:off x="4144426" y="3944685"/>
            <a:ext cx="7156886" cy="2246769"/>
          </a:xfrm>
          <a:prstGeom prst="rect">
            <a:avLst/>
          </a:prstGeom>
          <a:noFill/>
        </p:spPr>
        <p:txBody>
          <a:bodyPr wrap="square" rtlCol="0">
            <a:spAutoFit/>
          </a:bodyPr>
          <a:lstStyle/>
          <a:p>
            <a:r>
              <a:rPr lang="de-DE" sz="2000" dirty="0">
                <a:latin typeface="Trebuchet MS" panose="020B0603020202020204" pitchFamily="34" charset="0"/>
                <a:sym typeface="Webdings" panose="05030102010509060703" pitchFamily="18" charset="2"/>
              </a:rPr>
              <a:t>   </a:t>
            </a:r>
            <a:r>
              <a:rPr lang="de-DE" sz="2000" dirty="0">
                <a:latin typeface="Trebuchet MS" panose="020B0603020202020204" pitchFamily="34" charset="0"/>
              </a:rPr>
              <a:t>Produktionsfehler </a:t>
            </a:r>
          </a:p>
          <a:p>
            <a:pPr marL="449263" indent="-449263">
              <a:buFont typeface="Webdings" panose="05030102010509060703" pitchFamily="18" charset="2"/>
              <a:buChar char="ä"/>
            </a:pPr>
            <a:r>
              <a:rPr lang="de-DE" sz="2000" dirty="0">
                <a:latin typeface="Trebuchet MS" panose="020B0603020202020204" pitchFamily="34" charset="0"/>
              </a:rPr>
              <a:t>Abweichung der Zubereitungsmengen vom vorgegebenen</a:t>
            </a:r>
          </a:p>
          <a:p>
            <a:pPr lvl="1"/>
            <a:r>
              <a:rPr lang="de-DE" sz="2000" dirty="0">
                <a:latin typeface="Trebuchet MS" panose="020B0603020202020204" pitchFamily="34" charset="0"/>
              </a:rPr>
              <a:t>Produktionsplan</a:t>
            </a:r>
          </a:p>
          <a:p>
            <a:r>
              <a:rPr lang="de-DE" sz="2000" dirty="0">
                <a:latin typeface="Trebuchet MS" panose="020B0603020202020204" pitchFamily="34" charset="0"/>
                <a:sym typeface="Webdings" panose="05030102010509060703" pitchFamily="18" charset="2"/>
              </a:rPr>
              <a:t>   </a:t>
            </a:r>
            <a:r>
              <a:rPr lang="de-DE" sz="2000" dirty="0">
                <a:latin typeface="Trebuchet MS" panose="020B0603020202020204" pitchFamily="34" charset="0"/>
              </a:rPr>
              <a:t>Produktion „auf Sicherheit“ </a:t>
            </a:r>
          </a:p>
          <a:p>
            <a:pPr lvl="1" indent="-457200">
              <a:buFont typeface="Webdings" panose="05030102010509060703" pitchFamily="18" charset="2"/>
              <a:buChar char="ä"/>
            </a:pPr>
            <a:r>
              <a:rPr lang="de-DE" sz="2000" dirty="0">
                <a:latin typeface="Trebuchet MS" panose="020B0603020202020204" pitchFamily="34" charset="0"/>
              </a:rPr>
              <a:t>ineffiziente Schneide- und Schältechnik</a:t>
            </a:r>
          </a:p>
          <a:p>
            <a:pPr lvl="1" indent="-457200"/>
            <a:r>
              <a:rPr lang="de-DE" sz="2000" dirty="0">
                <a:latin typeface="Trebuchet MS" panose="020B0603020202020204" pitchFamily="34" charset="0"/>
                <a:sym typeface="Webdings" panose="05030102010509060703" pitchFamily="18" charset="2"/>
              </a:rPr>
              <a:t>   Entstehung von n</a:t>
            </a:r>
            <a:r>
              <a:rPr lang="de-DE" sz="2000" dirty="0">
                <a:latin typeface="Trebuchet MS" panose="020B0603020202020204" pitchFamily="34" charset="0"/>
              </a:rPr>
              <a:t>icht vermeidbaren Lebensmittelabfall bei der Zubereitung</a:t>
            </a:r>
          </a:p>
        </p:txBody>
      </p:sp>
      <p:sp>
        <p:nvSpPr>
          <p:cNvPr id="12" name="Textfeld 11"/>
          <p:cNvSpPr txBox="1"/>
          <p:nvPr/>
        </p:nvSpPr>
        <p:spPr>
          <a:xfrm>
            <a:off x="8124597" y="6037565"/>
            <a:ext cx="3551722" cy="307777"/>
          </a:xfrm>
          <a:prstGeom prst="rect">
            <a:avLst/>
          </a:prstGeom>
          <a:noFill/>
        </p:spPr>
        <p:txBody>
          <a:bodyPr wrap="square" rtlCol="0">
            <a:spAutoFit/>
          </a:bodyPr>
          <a:lstStyle/>
          <a:p>
            <a:r>
              <a:rPr lang="de-DE" sz="1400" dirty="0">
                <a:latin typeface="Trebuchet MS" panose="020B0603020202020204" pitchFamily="34" charset="0"/>
              </a:rPr>
              <a:t>Quelle: </a:t>
            </a:r>
            <a:r>
              <a:rPr lang="de-DE" sz="1400" cap="small" dirty="0">
                <a:latin typeface="Trebuchet MS" panose="020B0603020202020204" pitchFamily="34" charset="0"/>
              </a:rPr>
              <a:t>Göbel et al. 2014</a:t>
            </a:r>
            <a:r>
              <a:rPr lang="de-DE" sz="1400" dirty="0">
                <a:latin typeface="Trebuchet MS" panose="020B0603020202020204" pitchFamily="34" charset="0"/>
              </a:rPr>
              <a:t>, </a:t>
            </a:r>
            <a:r>
              <a:rPr lang="de-DE" sz="1400" dirty="0" err="1">
                <a:latin typeface="Trebuchet MS" panose="020B0603020202020204" pitchFamily="34" charset="0"/>
              </a:rPr>
              <a:t>Aich</a:t>
            </a:r>
            <a:r>
              <a:rPr lang="de-DE" sz="1400" dirty="0">
                <a:latin typeface="Trebuchet MS" panose="020B0603020202020204" pitchFamily="34" charset="0"/>
              </a:rPr>
              <a:t> et al. 2015</a:t>
            </a:r>
          </a:p>
        </p:txBody>
      </p:sp>
      <p:pic>
        <p:nvPicPr>
          <p:cNvPr id="13" name="Grafik 12" descr="C:\Users\Roora\AppData\Local\Temp\Temp1_Fotos Laura.zip\Produktionsverluste (5).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7836" y="4067611"/>
            <a:ext cx="2032363" cy="1524272"/>
          </a:xfrm>
          <a:prstGeom prst="rect">
            <a:avLst/>
          </a:prstGeom>
          <a:noFill/>
          <a:ln>
            <a:noFill/>
          </a:ln>
        </p:spPr>
      </p:pic>
      <p:sp>
        <p:nvSpPr>
          <p:cNvPr id="14" name="Textfeld 13"/>
          <p:cNvSpPr txBox="1"/>
          <p:nvPr/>
        </p:nvSpPr>
        <p:spPr>
          <a:xfrm>
            <a:off x="2960989" y="5533624"/>
            <a:ext cx="1183437" cy="307777"/>
          </a:xfrm>
          <a:prstGeom prst="rect">
            <a:avLst/>
          </a:prstGeom>
          <a:noFill/>
        </p:spPr>
        <p:txBody>
          <a:bodyPr wrap="square" rtlCol="0">
            <a:spAutoFit/>
          </a:bodyPr>
          <a:lstStyle/>
          <a:p>
            <a:r>
              <a:rPr lang="de-DE" sz="1400" dirty="0"/>
              <a:t>© </a:t>
            </a:r>
            <a:r>
              <a:rPr lang="de-DE" sz="1400" dirty="0" err="1"/>
              <a:t>iSuN</a:t>
            </a:r>
            <a:endParaRPr lang="de-DE" sz="1400" dirty="0"/>
          </a:p>
        </p:txBody>
      </p:sp>
      <p:pic>
        <p:nvPicPr>
          <p:cNvPr id="16" name="Picture 2" descr="\\dvzfiles.fh-muenster.de\isun\4_Projekte_öffentlich\1_laufende Projekte\23103_NAH_Gast+23115_PP\4_PP\Studierendenwerk\Fotos\CIMG003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5747" b="27880"/>
          <a:stretch/>
        </p:blipFill>
        <p:spPr bwMode="auto">
          <a:xfrm>
            <a:off x="1559074" y="1842446"/>
            <a:ext cx="2034000" cy="1528840"/>
          </a:xfrm>
          <a:prstGeom prst="rect">
            <a:avLst/>
          </a:prstGeom>
          <a:noFill/>
          <a:extLst>
            <a:ext uri="{909E8E84-426E-40DD-AFC4-6F175D3DCCD1}">
              <a14:hiddenFill xmlns:a14="http://schemas.microsoft.com/office/drawing/2010/main">
                <a:solidFill>
                  <a:srgbClr val="FFFFFF"/>
                </a:solidFill>
              </a14:hiddenFill>
            </a:ext>
          </a:extLst>
        </p:spPr>
      </p:pic>
      <p:sp>
        <p:nvSpPr>
          <p:cNvPr id="17" name="Textfeld 16"/>
          <p:cNvSpPr txBox="1"/>
          <p:nvPr/>
        </p:nvSpPr>
        <p:spPr>
          <a:xfrm>
            <a:off x="2960988" y="3302256"/>
            <a:ext cx="1183437" cy="307777"/>
          </a:xfrm>
          <a:prstGeom prst="rect">
            <a:avLst/>
          </a:prstGeom>
          <a:noFill/>
        </p:spPr>
        <p:txBody>
          <a:bodyPr wrap="square" rtlCol="0">
            <a:spAutoFit/>
          </a:bodyPr>
          <a:lstStyle/>
          <a:p>
            <a:r>
              <a:rPr lang="de-DE" sz="1400" dirty="0"/>
              <a:t>© </a:t>
            </a:r>
            <a:r>
              <a:rPr lang="de-DE" sz="1400" dirty="0" err="1"/>
              <a:t>iSuN</a:t>
            </a:r>
            <a:endParaRPr lang="de-DE" sz="1400" dirty="0"/>
          </a:p>
        </p:txBody>
      </p:sp>
    </p:spTree>
    <p:extLst>
      <p:ext uri="{BB962C8B-B14F-4D97-AF65-F5344CB8AC3E}">
        <p14:creationId xmlns:p14="http://schemas.microsoft.com/office/powerpoint/2010/main" val="2589220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Rückblick">
  <a:themeElements>
    <a:clrScheme name="Rückblick">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D26EA377-59BD-4C9C-9D94-EE8416EE4C7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6929</Words>
  <Application>Microsoft Office PowerPoint</Application>
  <PresentationFormat>Benutzerdefiniert</PresentationFormat>
  <Paragraphs>613</Paragraphs>
  <Slides>25</Slides>
  <Notes>25</Notes>
  <HiddenSlides>0</HiddenSlides>
  <MMClips>1</MMClips>
  <ScaleCrop>false</ScaleCrop>
  <HeadingPairs>
    <vt:vector size="4" baseType="variant">
      <vt:variant>
        <vt:lpstr>Design</vt:lpstr>
      </vt:variant>
      <vt:variant>
        <vt:i4>3</vt:i4>
      </vt:variant>
      <vt:variant>
        <vt:lpstr>Folientitel</vt:lpstr>
      </vt:variant>
      <vt:variant>
        <vt:i4>25</vt:i4>
      </vt:variant>
    </vt:vector>
  </HeadingPairs>
  <TitlesOfParts>
    <vt:vector size="28" baseType="lpstr">
      <vt:lpstr>HDOfficeLightV0</vt:lpstr>
      <vt:lpstr>1_HDOfficeLightV0</vt:lpstr>
      <vt:lpstr>Rückblick</vt:lpstr>
      <vt:lpstr>Lebensmittelabfälle gemeinsam reduzieren</vt:lpstr>
      <vt:lpstr>Ablauf</vt:lpstr>
      <vt:lpstr>PowerPoint-Präsentation</vt:lpstr>
      <vt:lpstr>Lebensmittelabfallmenge  weltweit</vt:lpstr>
      <vt:lpstr>Lebensmittelabfallmenge deutschlandweit</vt:lpstr>
      <vt:lpstr>Lebensmittelabfallmenge Und wie sieht es in der Gemeinschaftsgastronomie aus?</vt:lpstr>
      <vt:lpstr>PowerPoint-Präsentation</vt:lpstr>
      <vt:lpstr>Ursachen der Lebensmittelabfälle Gruppenarbeit</vt:lpstr>
      <vt:lpstr>Ursachen der Lebensmittelabfälle  </vt:lpstr>
      <vt:lpstr>Ursachen der Lebensmittelabfälle</vt:lpstr>
      <vt:lpstr>PowerPoint-Präsentation</vt:lpstr>
      <vt:lpstr> Auswirkungen Lebensmittelabfälle Hunger vs. Lebensmittelabfall</vt:lpstr>
      <vt:lpstr>Auswirkungen Lebensmittelabfälle Lebensmittelverschwendung= Ressourcenverschwendung</vt:lpstr>
      <vt:lpstr>Auswirkungen Lebensmittelabfälle Lebensmittelverschwendung= Ressourcenverschwendung</vt:lpstr>
      <vt:lpstr> Auswirkungen Lebensmittelabfälle Lebensmittelverschwendung = Geldverschwendung</vt:lpstr>
      <vt:lpstr>Auswirkungen Lebensmittelabfälle Lebensmittelverschwendung= Geldverschwendung</vt:lpstr>
      <vt:lpstr>PowerPoint-Präsentation</vt:lpstr>
      <vt:lpstr>Es geht auch anders!</vt:lpstr>
      <vt:lpstr>Es geht auch anders! Handlungsmöglichkeiten</vt:lpstr>
      <vt:lpstr>PowerPoint-Präsentation</vt:lpstr>
      <vt:lpstr>Fazit</vt:lpstr>
      <vt:lpstr>Gemeinsam für weniger Lebensmittelabfall</vt:lpstr>
      <vt:lpstr>Ausblick</vt:lpstr>
      <vt:lpstr>PowerPoint-Präsentation</vt:lpstr>
      <vt:lpstr>Quellenverzeichnis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Roora</dc:creator>
  <cp:lastModifiedBy>isun</cp:lastModifiedBy>
  <cp:revision>813</cp:revision>
  <cp:lastPrinted>2016-08-08T13:15:09Z</cp:lastPrinted>
  <dcterms:created xsi:type="dcterms:W3CDTF">2016-04-09T09:04:26Z</dcterms:created>
  <dcterms:modified xsi:type="dcterms:W3CDTF">2016-11-07T13:10:14Z</dcterms:modified>
</cp:coreProperties>
</file>